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4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5B254D-741D-4298-86EF-3AD1F12867EB}" type="datetimeFigureOut">
              <a:rPr lang="en-US" smtClean="0"/>
              <a:t>4/28/2014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22849C-534B-481C-A1D6-CB06BA2837AD}" type="slidenum">
              <a:rPr lang="en-US" smtClean="0"/>
              <a:t>‹#›</a:t>
            </a:fld>
            <a:endParaRPr lang="en-US"/>
          </a:p>
        </p:txBody>
      </p:sp>
    </p:spTree>
    <p:extLst>
      <p:ext uri="{BB962C8B-B14F-4D97-AF65-F5344CB8AC3E}">
        <p14:creationId xmlns:p14="http://schemas.microsoft.com/office/powerpoint/2010/main" val="2645572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b="1" i="0" noProof="0" dirty="0" smtClean="0">
                <a:latin typeface="Times New Roman" charset="-52"/>
                <a:ea typeface="ＭＳ Ｐゴシック" charset="-128"/>
                <a:cs typeface="ＭＳ Ｐゴシック" charset="-128"/>
              </a:rPr>
              <a:t>To insert headline</a:t>
            </a:r>
            <a:r>
              <a:rPr lang="en-US" noProof="0" dirty="0" smtClean="0">
                <a:latin typeface="Times New Roman" charset="-52"/>
                <a:ea typeface="ＭＳ Ｐゴシック" charset="-128"/>
                <a:cs typeface="ＭＳ Ｐゴシック" charset="-128"/>
              </a:rPr>
              <a:t>:Click where indicated and start typing.</a:t>
            </a:r>
            <a:endParaRPr lang="en-US" baseline="0" noProof="0" dirty="0" smtClean="0">
              <a:latin typeface="Times New Roman" charset="-52"/>
              <a:ea typeface="ＭＳ Ｐゴシック" charset="-128"/>
              <a:cs typeface="ＭＳ Ｐゴシック" charset="-128"/>
            </a:endParaRPr>
          </a:p>
          <a:p>
            <a:pPr eaLnBrk="1" hangingPunct="1"/>
            <a:endParaRPr lang="en-US" b="1" i="0" baseline="0" noProof="0" dirty="0" smtClean="0">
              <a:latin typeface="Times New Roman" charset="-52"/>
              <a:ea typeface="ＭＳ Ｐゴシック" charset="-128"/>
              <a:cs typeface="ＭＳ Ｐゴシック" charset="-128"/>
            </a:endParaRPr>
          </a:p>
          <a:p>
            <a:pPr eaLnBrk="1" hangingPunct="1"/>
            <a:r>
              <a:rPr lang="en-US" b="1" i="0" baseline="0" noProof="0" dirty="0" smtClean="0">
                <a:latin typeface="Times New Roman" charset="-52"/>
                <a:ea typeface="ＭＳ Ｐゴシック" charset="-128"/>
                <a:cs typeface="ＭＳ Ｐゴシック" charset="-128"/>
              </a:rPr>
              <a:t>To edit text: </a:t>
            </a:r>
            <a:r>
              <a:rPr lang="en-US" noProof="0" dirty="0" smtClean="0">
                <a:latin typeface="Times New Roman" charset="-52"/>
                <a:ea typeface="ＭＳ Ｐゴシック" charset="-128"/>
                <a:cs typeface="ＭＳ Ｐゴシック" charset="-128"/>
              </a:rPr>
              <a:t>Click on placeholder text box, delete it. Type in your own text.</a:t>
            </a:r>
          </a:p>
        </p:txBody>
      </p:sp>
      <p:sp>
        <p:nvSpPr>
          <p:cNvPr id="4" name="Slide Number Placeholder 3"/>
          <p:cNvSpPr>
            <a:spLocks noGrp="1"/>
          </p:cNvSpPr>
          <p:nvPr>
            <p:ph type="sldNum" sz="quarter" idx="10"/>
          </p:nvPr>
        </p:nvSpPr>
        <p:spPr/>
        <p:txBody>
          <a:bodyPr/>
          <a:lstStyle/>
          <a:p>
            <a:fld id="{20B080FD-064C-489E-8018-FE2E10D225A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b="1" i="0" noProof="0" dirty="0" smtClean="0">
                <a:latin typeface="Times New Roman" charset="-52"/>
                <a:ea typeface="ＭＳ Ｐゴシック" charset="-128"/>
                <a:cs typeface="ＭＳ Ｐゴシック" charset="-128"/>
              </a:rPr>
              <a:t>To insert headline</a:t>
            </a:r>
            <a:r>
              <a:rPr lang="en-US" noProof="0" dirty="0" smtClean="0">
                <a:latin typeface="Times New Roman" charset="-52"/>
                <a:ea typeface="ＭＳ Ｐゴシック" charset="-128"/>
                <a:cs typeface="ＭＳ Ｐゴシック" charset="-128"/>
              </a:rPr>
              <a:t>:Click where indicated and start typing.</a:t>
            </a:r>
            <a:endParaRPr lang="en-US" baseline="0" noProof="0" dirty="0" smtClean="0">
              <a:latin typeface="Times New Roman" charset="-52"/>
              <a:ea typeface="ＭＳ Ｐゴシック" charset="-128"/>
              <a:cs typeface="ＭＳ Ｐゴシック" charset="-128"/>
            </a:endParaRPr>
          </a:p>
          <a:p>
            <a:pPr eaLnBrk="1" hangingPunct="1"/>
            <a:endParaRPr lang="en-US" b="1" i="0" baseline="0" noProof="0" dirty="0" smtClean="0">
              <a:latin typeface="Times New Roman" charset="-52"/>
              <a:ea typeface="ＭＳ Ｐゴシック" charset="-128"/>
              <a:cs typeface="ＭＳ Ｐゴシック" charset="-128"/>
            </a:endParaRPr>
          </a:p>
          <a:p>
            <a:pPr eaLnBrk="1" hangingPunct="1"/>
            <a:r>
              <a:rPr lang="en-US" b="1" i="0" baseline="0" noProof="0" dirty="0" smtClean="0">
                <a:latin typeface="Times New Roman" charset="-52"/>
                <a:ea typeface="ＭＳ Ｐゴシック" charset="-128"/>
                <a:cs typeface="ＭＳ Ｐゴシック" charset="-128"/>
              </a:rPr>
              <a:t>To edit text: </a:t>
            </a:r>
            <a:r>
              <a:rPr lang="en-US" noProof="0" dirty="0" smtClean="0">
                <a:latin typeface="Times New Roman" charset="-52"/>
                <a:ea typeface="ＭＳ Ｐゴシック" charset="-128"/>
                <a:cs typeface="ＭＳ Ｐゴシック" charset="-128"/>
              </a:rPr>
              <a:t>Click on placeholder text box, delete it. Type in your own text.</a:t>
            </a:r>
          </a:p>
        </p:txBody>
      </p:sp>
      <p:sp>
        <p:nvSpPr>
          <p:cNvPr id="4" name="Slide Number Placeholder 3"/>
          <p:cNvSpPr>
            <a:spLocks noGrp="1"/>
          </p:cNvSpPr>
          <p:nvPr>
            <p:ph type="sldNum" sz="quarter" idx="10"/>
          </p:nvPr>
        </p:nvSpPr>
        <p:spPr/>
        <p:txBody>
          <a:bodyPr/>
          <a:lstStyle/>
          <a:p>
            <a:fld id="{20B080FD-064C-489E-8018-FE2E10D225A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6F6C3475-0597-4030-88EB-DECD40CD64D6}" type="slidenum">
              <a:rPr lang="en-US"/>
              <a:pPr/>
              <a:t>3</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b="1" i="0" noProof="0" dirty="0" smtClean="0">
                <a:latin typeface="Times New Roman" charset="-52"/>
                <a:ea typeface="ＭＳ Ｐゴシック" charset="-128"/>
                <a:cs typeface="ＭＳ Ｐゴシック" charset="-128"/>
              </a:rPr>
              <a:t>To insert headline</a:t>
            </a:r>
            <a:r>
              <a:rPr lang="en-US" noProof="0" dirty="0" smtClean="0">
                <a:latin typeface="Times New Roman" charset="-52"/>
                <a:ea typeface="ＭＳ Ｐゴシック" charset="-128"/>
                <a:cs typeface="ＭＳ Ｐゴシック" charset="-128"/>
              </a:rPr>
              <a:t>:Click where indicated and start typing.</a:t>
            </a:r>
          </a:p>
          <a:p>
            <a:pPr eaLnBrk="1" hangingPunct="1"/>
            <a:endParaRPr lang="en-US" baseline="0" noProof="0" dirty="0" smtClean="0">
              <a:latin typeface="Times New Roman" charset="-52"/>
              <a:ea typeface="ＭＳ Ｐゴシック" charset="-128"/>
              <a:cs typeface="ＭＳ Ｐゴシック" charset="-128"/>
            </a:endParaRPr>
          </a:p>
          <a:p>
            <a:r>
              <a:rPr lang="en-US" b="1" i="0" dirty="0" smtClean="0"/>
              <a:t>To add</a:t>
            </a:r>
            <a:r>
              <a:rPr lang="en-US" b="1" i="0" baseline="0" dirty="0" smtClean="0"/>
              <a:t> title to table: </a:t>
            </a:r>
            <a:r>
              <a:rPr lang="en-US" dirty="0" smtClean="0"/>
              <a:t>Highlight </a:t>
            </a:r>
            <a:r>
              <a:rPr lang="en-US" b="1" i="0" dirty="0" smtClean="0"/>
              <a:t>Table Title Placeholder</a:t>
            </a:r>
            <a:r>
              <a:rPr lang="en-US" dirty="0" smtClean="0"/>
              <a:t>. Delete. Type</a:t>
            </a:r>
            <a:r>
              <a:rPr lang="en-US" baseline="0" dirty="0" smtClean="0"/>
              <a:t> in your own title.</a:t>
            </a:r>
          </a:p>
          <a:p>
            <a:endParaRPr lang="en-US" b="1" i="0" dirty="0" smtClean="0"/>
          </a:p>
          <a:p>
            <a:r>
              <a:rPr lang="en-US" b="1" i="0" dirty="0" smtClean="0"/>
              <a:t>To populate info grid:</a:t>
            </a:r>
            <a:r>
              <a:rPr lang="en-US" dirty="0" smtClean="0"/>
              <a:t>Click in eachcell and start typing. There’s a text placeholder in the first cell to indicate</a:t>
            </a:r>
          </a:p>
          <a:p>
            <a:r>
              <a:rPr lang="en-US" dirty="0" smtClean="0"/>
              <a:t>what</a:t>
            </a:r>
            <a:r>
              <a:rPr lang="en-US" baseline="0" dirty="0" smtClean="0"/>
              <a:t> text will look like. Simply delete placeholder text and type in your own copy in its place.</a:t>
            </a:r>
          </a:p>
          <a:p>
            <a:endParaRPr lang="en-US" sz="1200" kern="1200" dirty="0" smtClean="0">
              <a:solidFill>
                <a:schemeClr val="tx1"/>
              </a:solidFill>
              <a:latin typeface="Times New Roman" pitchFamily="29" charset="0"/>
              <a:ea typeface="ＭＳ Ｐゴシック" pitchFamily="29" charset="-128"/>
              <a:cs typeface="ＭＳ Ｐゴシック" pitchFamily="29" charset="-128"/>
            </a:endParaRPr>
          </a:p>
          <a:p>
            <a:r>
              <a:rPr lang="en-US" b="1" i="0" dirty="0" smtClean="0"/>
              <a:t>To add</a:t>
            </a:r>
            <a:r>
              <a:rPr lang="en-US" b="1" i="0" baseline="0" dirty="0" smtClean="0"/>
              <a:t> a row to the table:</a:t>
            </a:r>
            <a:endParaRPr lang="en-US" sz="1200" kern="1200" dirty="0" smtClean="0">
              <a:solidFill>
                <a:schemeClr val="tx1"/>
              </a:solidFill>
              <a:latin typeface="Times New Roman" pitchFamily="29" charset="0"/>
              <a:ea typeface="ＭＳ Ｐゴシック" pitchFamily="29" charset="-128"/>
              <a:cs typeface="ＭＳ Ｐゴシック" pitchFamily="29" charset="-128"/>
            </a:endParaRPr>
          </a:p>
          <a:p>
            <a:r>
              <a:rPr lang="en-US" sz="1200" kern="1200" dirty="0" smtClean="0">
                <a:solidFill>
                  <a:schemeClr val="tx1"/>
                </a:solidFill>
                <a:latin typeface="Times New Roman" pitchFamily="29" charset="0"/>
                <a:ea typeface="ＭＳ Ｐゴシック" pitchFamily="29" charset="-128"/>
                <a:cs typeface="ＭＳ Ｐゴシック" pitchFamily="29" charset="-128"/>
              </a:rPr>
              <a:t>Click a table cell in the row above or below where you want the new row to appear </a:t>
            </a:r>
          </a:p>
          <a:p>
            <a:r>
              <a:rPr lang="en-US" sz="1200" b="0" i="0" kern="1200" dirty="0" smtClean="0">
                <a:solidFill>
                  <a:schemeClr val="tx1"/>
                </a:solidFill>
                <a:latin typeface="Times New Roman" pitchFamily="29" charset="0"/>
                <a:ea typeface="ＭＳ Ｐゴシック" pitchFamily="29" charset="-128"/>
                <a:cs typeface="ＭＳ Ｐゴシック" pitchFamily="29" charset="-128"/>
              </a:rPr>
              <a:t>Under </a:t>
            </a:r>
            <a:r>
              <a:rPr lang="en-US" sz="1200" b="1" i="0" kern="1200" dirty="0" smtClean="0">
                <a:solidFill>
                  <a:schemeClr val="tx1"/>
                </a:solidFill>
                <a:latin typeface="Times New Roman" pitchFamily="29" charset="0"/>
                <a:ea typeface="ＭＳ Ｐゴシック" pitchFamily="29" charset="-128"/>
                <a:cs typeface="ＭＳ Ｐゴシック" pitchFamily="29" charset="-128"/>
              </a:rPr>
              <a:t>Table Tools</a:t>
            </a:r>
            <a:r>
              <a:rPr lang="en-US" sz="1200" b="0" i="0" kern="1200" dirty="0" smtClean="0">
                <a:solidFill>
                  <a:schemeClr val="tx1"/>
                </a:solidFill>
                <a:latin typeface="Times New Roman" pitchFamily="29" charset="0"/>
                <a:ea typeface="ＭＳ Ｐゴシック" pitchFamily="29" charset="-128"/>
                <a:cs typeface="ＭＳ Ｐゴシック" pitchFamily="29" charset="-128"/>
              </a:rPr>
              <a:t> on the </a:t>
            </a:r>
            <a:r>
              <a:rPr lang="en-US" sz="1200" b="1" i="0" kern="1200" dirty="0" smtClean="0">
                <a:solidFill>
                  <a:schemeClr val="tx1"/>
                </a:solidFill>
                <a:latin typeface="Times New Roman" pitchFamily="29" charset="0"/>
                <a:ea typeface="ＭＳ Ｐゴシック" pitchFamily="29" charset="-128"/>
                <a:cs typeface="ＭＳ Ｐゴシック" pitchFamily="29" charset="-128"/>
              </a:rPr>
              <a:t>Layout</a:t>
            </a:r>
            <a:r>
              <a:rPr lang="en-US" sz="1200" b="0" i="0" kern="1200" dirty="0" smtClean="0">
                <a:solidFill>
                  <a:schemeClr val="tx1"/>
                </a:solidFill>
                <a:latin typeface="Times New Roman" pitchFamily="29" charset="0"/>
                <a:ea typeface="ＭＳ Ｐゴシック" pitchFamily="29" charset="-128"/>
                <a:cs typeface="ＭＳ Ｐゴシック" pitchFamily="29" charset="-128"/>
              </a:rPr>
              <a:t> Tab in the </a:t>
            </a:r>
            <a:r>
              <a:rPr lang="en-US" sz="1200" b="1" i="0" kern="1200" dirty="0" smtClean="0">
                <a:solidFill>
                  <a:schemeClr val="tx1"/>
                </a:solidFill>
                <a:latin typeface="Times New Roman" pitchFamily="29" charset="0"/>
                <a:ea typeface="ＭＳ Ｐゴシック" pitchFamily="29" charset="-128"/>
                <a:cs typeface="ＭＳ Ｐゴシック" pitchFamily="29" charset="-128"/>
              </a:rPr>
              <a:t>Rows</a:t>
            </a:r>
            <a:r>
              <a:rPr lang="en-US" sz="1200" b="0" i="0" kern="1200" dirty="0" smtClean="0">
                <a:solidFill>
                  <a:schemeClr val="tx1"/>
                </a:solidFill>
                <a:latin typeface="Times New Roman" pitchFamily="29" charset="0"/>
                <a:ea typeface="ＭＳ Ｐゴシック" pitchFamily="29" charset="-128"/>
                <a:cs typeface="ＭＳ Ｐゴシック" pitchFamily="29" charset="-128"/>
              </a:rPr>
              <a:t> and </a:t>
            </a:r>
            <a:r>
              <a:rPr lang="en-US" sz="1200" b="1" i="0" kern="1200" dirty="0" smtClean="0">
                <a:solidFill>
                  <a:schemeClr val="tx1"/>
                </a:solidFill>
                <a:latin typeface="Times New Roman" pitchFamily="29" charset="0"/>
                <a:ea typeface="ＭＳ Ｐゴシック" pitchFamily="29" charset="-128"/>
                <a:cs typeface="ＭＳ Ｐゴシック" pitchFamily="29" charset="-128"/>
              </a:rPr>
              <a:t>Columns</a:t>
            </a:r>
            <a:r>
              <a:rPr lang="en-US" sz="1200" b="0" i="0" kern="1200" dirty="0" smtClean="0">
                <a:solidFill>
                  <a:schemeClr val="tx1"/>
                </a:solidFill>
                <a:latin typeface="Times New Roman" pitchFamily="29" charset="0"/>
                <a:ea typeface="ＭＳ Ｐゴシック" pitchFamily="29" charset="-128"/>
                <a:cs typeface="ＭＳ Ｐゴシック" pitchFamily="29" charset="-128"/>
              </a:rPr>
              <a:t> group, do one of the following:</a:t>
            </a:r>
          </a:p>
          <a:p>
            <a:r>
              <a:rPr lang="en-US" sz="1200" kern="1200" dirty="0" smtClean="0">
                <a:solidFill>
                  <a:schemeClr val="tx1"/>
                </a:solidFill>
                <a:latin typeface="Times New Roman" pitchFamily="29" charset="0"/>
                <a:ea typeface="ＭＳ Ｐゴシック" pitchFamily="29" charset="-128"/>
                <a:cs typeface="ＭＳ Ｐゴシック" pitchFamily="29" charset="-128"/>
              </a:rPr>
              <a:t>To add a row above the selected row click</a:t>
            </a:r>
            <a:r>
              <a:rPr lang="en-US" sz="1200" b="1" i="0" kern="1200" baseline="0" dirty="0" smtClean="0">
                <a:solidFill>
                  <a:schemeClr val="tx1"/>
                </a:solidFill>
                <a:latin typeface="Times New Roman" pitchFamily="29" charset="0"/>
                <a:ea typeface="ＭＳ Ｐゴシック" pitchFamily="29" charset="-128"/>
                <a:cs typeface="ＭＳ Ｐゴシック" pitchFamily="29" charset="-128"/>
              </a:rPr>
              <a:t>Insert Above</a:t>
            </a:r>
            <a:r>
              <a:rPr lang="en-US" sz="1200" b="1" i="0" kern="1200" dirty="0" smtClean="0">
                <a:solidFill>
                  <a:schemeClr val="tx1"/>
                </a:solidFill>
                <a:latin typeface="Times New Roman" pitchFamily="29" charset="0"/>
                <a:ea typeface="ＭＳ Ｐゴシック" pitchFamily="29" charset="-128"/>
                <a:cs typeface="ＭＳ Ｐゴシック" pitchFamily="29" charset="-128"/>
              </a:rPr>
              <a:t>‭</a:t>
            </a:r>
          </a:p>
          <a:p>
            <a:r>
              <a:rPr lang="en-US" sz="1200" kern="1200" dirty="0" smtClean="0">
                <a:solidFill>
                  <a:schemeClr val="tx1"/>
                </a:solidFill>
                <a:latin typeface="Times New Roman" pitchFamily="29" charset="0"/>
                <a:ea typeface="ＭＳ Ｐゴシック" pitchFamily="29" charset="-128"/>
                <a:cs typeface="ＭＳ Ｐゴシック" pitchFamily="29" charset="-128"/>
              </a:rPr>
              <a:t>To add a row below the selected row click </a:t>
            </a:r>
            <a:r>
              <a:rPr lang="en-US" sz="1200" b="1" i="0" kern="1200" baseline="0" dirty="0" smtClean="0">
                <a:solidFill>
                  <a:schemeClr val="tx1"/>
                </a:solidFill>
                <a:latin typeface="Times New Roman" pitchFamily="29" charset="0"/>
                <a:ea typeface="ＭＳ Ｐゴシック" pitchFamily="29" charset="-128"/>
                <a:cs typeface="ＭＳ Ｐゴシック" pitchFamily="29" charset="-128"/>
              </a:rPr>
              <a:t>Insert Below</a:t>
            </a:r>
          </a:p>
          <a:p>
            <a:r>
              <a:rPr lang="en-US" sz="1200" kern="1200" dirty="0" smtClean="0">
                <a:solidFill>
                  <a:schemeClr val="tx1"/>
                </a:solidFill>
                <a:latin typeface="Times New Roman" pitchFamily="29" charset="0"/>
                <a:ea typeface="ＭＳ Ｐゴシック" pitchFamily="29" charset="-128"/>
                <a:cs typeface="ＭＳ Ｐゴシック" pitchFamily="29" charset="-128"/>
              </a:rPr>
              <a:t>To add multiple rows at once, select the number of rows you want to add and then click</a:t>
            </a:r>
            <a:r>
              <a:rPr lang="en-US" sz="1200" b="1" kern="1200" dirty="0" smtClean="0">
                <a:solidFill>
                  <a:schemeClr val="tx1"/>
                </a:solidFill>
                <a:latin typeface="Times New Roman" pitchFamily="29" charset="0"/>
                <a:ea typeface="ＭＳ Ｐゴシック" pitchFamily="29" charset="-128"/>
                <a:cs typeface="ＭＳ Ｐゴシック" pitchFamily="29" charset="-128"/>
              </a:rPr>
              <a:t>Insert Above</a:t>
            </a:r>
            <a:r>
              <a:rPr lang="en-US" sz="1200" b="0" i="0" kern="1200" baseline="0" dirty="0" smtClean="0">
                <a:solidFill>
                  <a:schemeClr val="tx1"/>
                </a:solidFill>
                <a:latin typeface="Times New Roman" pitchFamily="29" charset="0"/>
                <a:ea typeface="ＭＳ Ｐゴシック" pitchFamily="29" charset="-128"/>
                <a:cs typeface="ＭＳ Ｐゴシック" pitchFamily="29" charset="-128"/>
              </a:rPr>
              <a:t>or</a:t>
            </a:r>
            <a:r>
              <a:rPr lang="en-US" sz="1200" b="1" kern="1200" dirty="0" smtClean="0">
                <a:solidFill>
                  <a:schemeClr val="tx1"/>
                </a:solidFill>
                <a:latin typeface="Times New Roman" pitchFamily="29" charset="0"/>
                <a:ea typeface="ＭＳ Ｐゴシック" pitchFamily="29" charset="-128"/>
                <a:cs typeface="ＭＳ Ｐゴシック" pitchFamily="29" charset="-128"/>
              </a:rPr>
              <a:t>Insert Below</a:t>
            </a:r>
          </a:p>
          <a:p>
            <a:endParaRPr lang="en-US" sz="1200" b="1" i="0" kern="1200" dirty="0" smtClean="0">
              <a:solidFill>
                <a:schemeClr val="tx1"/>
              </a:solidFill>
              <a:latin typeface="Times New Roman" pitchFamily="29" charset="0"/>
              <a:ea typeface="ＭＳ Ｐゴシック" pitchFamily="29" charset="-128"/>
              <a:cs typeface="ＭＳ Ｐゴシック" pitchFamily="29"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i="0" dirty="0" smtClean="0"/>
              <a:t>To add</a:t>
            </a:r>
            <a:r>
              <a:rPr lang="en-US" b="1" i="0" baseline="0" dirty="0" smtClean="0"/>
              <a:t> a column to the table: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29" charset="0"/>
                <a:ea typeface="ＭＳ Ｐゴシック" pitchFamily="29" charset="-128"/>
                <a:cs typeface="ＭＳ Ｐゴシック" pitchFamily="29" charset="-128"/>
              </a:rPr>
              <a:t>Click a table cell in the column to the left or the right of where you want the new column to appear</a:t>
            </a:r>
          </a:p>
          <a:p>
            <a:r>
              <a:rPr lang="en-US" sz="1200" b="0" i="0" kern="1200" dirty="0" smtClean="0">
                <a:solidFill>
                  <a:schemeClr val="tx1"/>
                </a:solidFill>
                <a:latin typeface="Times New Roman" pitchFamily="29" charset="0"/>
                <a:ea typeface="ＭＳ Ｐゴシック" pitchFamily="29" charset="-128"/>
                <a:cs typeface="ＭＳ Ｐゴシック" pitchFamily="29" charset="-128"/>
              </a:rPr>
              <a:t>Under </a:t>
            </a:r>
            <a:r>
              <a:rPr lang="en-US" sz="1200" b="1" i="0" kern="1200" dirty="0" smtClean="0">
                <a:solidFill>
                  <a:schemeClr val="tx1"/>
                </a:solidFill>
                <a:latin typeface="Times New Roman" pitchFamily="29" charset="0"/>
                <a:ea typeface="ＭＳ Ｐゴシック" pitchFamily="29" charset="-128"/>
                <a:cs typeface="ＭＳ Ｐゴシック" pitchFamily="29" charset="-128"/>
              </a:rPr>
              <a:t>Table Tools</a:t>
            </a:r>
            <a:r>
              <a:rPr lang="en-US" sz="1200" b="0" i="0" kern="1200" dirty="0" smtClean="0">
                <a:solidFill>
                  <a:schemeClr val="tx1"/>
                </a:solidFill>
                <a:latin typeface="Times New Roman" pitchFamily="29" charset="0"/>
                <a:ea typeface="ＭＳ Ｐゴシック" pitchFamily="29" charset="-128"/>
                <a:cs typeface="ＭＳ Ｐゴシック" pitchFamily="29" charset="-128"/>
              </a:rPr>
              <a:t> on the </a:t>
            </a:r>
            <a:r>
              <a:rPr lang="en-US" sz="1200" b="1" i="0" kern="1200" dirty="0" smtClean="0">
                <a:solidFill>
                  <a:schemeClr val="tx1"/>
                </a:solidFill>
                <a:latin typeface="Times New Roman" pitchFamily="29" charset="0"/>
                <a:ea typeface="ＭＳ Ｐゴシック" pitchFamily="29" charset="-128"/>
                <a:cs typeface="ＭＳ Ｐゴシック" pitchFamily="29" charset="-128"/>
              </a:rPr>
              <a:t>Layout</a:t>
            </a:r>
            <a:r>
              <a:rPr lang="en-US" sz="1200" b="0" i="0" kern="1200" dirty="0" smtClean="0">
                <a:solidFill>
                  <a:schemeClr val="tx1"/>
                </a:solidFill>
                <a:latin typeface="Times New Roman" pitchFamily="29" charset="0"/>
                <a:ea typeface="ＭＳ Ｐゴシック" pitchFamily="29" charset="-128"/>
                <a:cs typeface="ＭＳ Ｐゴシック" pitchFamily="29" charset="-128"/>
              </a:rPr>
              <a:t> Tab in the </a:t>
            </a:r>
            <a:r>
              <a:rPr lang="en-US" sz="1200" b="1" i="0" kern="1200" dirty="0" smtClean="0">
                <a:solidFill>
                  <a:schemeClr val="tx1"/>
                </a:solidFill>
                <a:latin typeface="Times New Roman" pitchFamily="29" charset="0"/>
                <a:ea typeface="ＭＳ Ｐゴシック" pitchFamily="29" charset="-128"/>
                <a:cs typeface="ＭＳ Ｐゴシック" pitchFamily="29" charset="-128"/>
              </a:rPr>
              <a:t>Rows</a:t>
            </a:r>
            <a:r>
              <a:rPr lang="en-US" sz="1200" b="0" i="0" kern="1200" dirty="0" smtClean="0">
                <a:solidFill>
                  <a:schemeClr val="tx1"/>
                </a:solidFill>
                <a:latin typeface="Times New Roman" pitchFamily="29" charset="0"/>
                <a:ea typeface="ＭＳ Ｐゴシック" pitchFamily="29" charset="-128"/>
                <a:cs typeface="ＭＳ Ｐゴシック" pitchFamily="29" charset="-128"/>
              </a:rPr>
              <a:t> and </a:t>
            </a:r>
            <a:r>
              <a:rPr lang="en-US" sz="1200" b="1" i="0" kern="1200" dirty="0" smtClean="0">
                <a:solidFill>
                  <a:schemeClr val="tx1"/>
                </a:solidFill>
                <a:latin typeface="Times New Roman" pitchFamily="29" charset="0"/>
                <a:ea typeface="ＭＳ Ｐゴシック" pitchFamily="29" charset="-128"/>
                <a:cs typeface="ＭＳ Ｐゴシック" pitchFamily="29" charset="-128"/>
              </a:rPr>
              <a:t>Columns</a:t>
            </a:r>
            <a:r>
              <a:rPr lang="en-US" sz="1200" b="0" i="0" kern="1200" dirty="0" smtClean="0">
                <a:solidFill>
                  <a:schemeClr val="tx1"/>
                </a:solidFill>
                <a:latin typeface="Times New Roman" pitchFamily="29" charset="0"/>
                <a:ea typeface="ＭＳ Ｐゴシック" pitchFamily="29" charset="-128"/>
                <a:cs typeface="ＭＳ Ｐゴシック" pitchFamily="29" charset="-128"/>
              </a:rPr>
              <a:t> group, do one of the following:</a:t>
            </a:r>
          </a:p>
          <a:p>
            <a:r>
              <a:rPr lang="en-US" sz="1200" kern="1200" dirty="0" smtClean="0">
                <a:solidFill>
                  <a:schemeClr val="tx1"/>
                </a:solidFill>
                <a:latin typeface="Times New Roman" pitchFamily="29" charset="0"/>
                <a:ea typeface="ＭＳ Ｐゴシック" pitchFamily="29" charset="-128"/>
                <a:cs typeface="ＭＳ Ｐゴシック" pitchFamily="29" charset="-128"/>
              </a:rPr>
              <a:t>To add a column to the left of the selected column click</a:t>
            </a:r>
            <a:r>
              <a:rPr lang="en-US" sz="1200" b="1" i="0" kern="1200" baseline="0" dirty="0" smtClean="0">
                <a:solidFill>
                  <a:schemeClr val="tx1"/>
                </a:solidFill>
                <a:latin typeface="Times New Roman" pitchFamily="29" charset="0"/>
                <a:ea typeface="ＭＳ Ｐゴシック" pitchFamily="29" charset="-128"/>
                <a:cs typeface="ＭＳ Ｐゴシック" pitchFamily="29" charset="-128"/>
              </a:rPr>
              <a:t>Insert Left.</a:t>
            </a:r>
            <a:endParaRPr lang="en-US" sz="1200" b="1" i="0" kern="1200" dirty="0" smtClean="0">
              <a:solidFill>
                <a:schemeClr val="tx1"/>
              </a:solidFill>
              <a:latin typeface="Times New Roman" pitchFamily="29" charset="0"/>
              <a:ea typeface="ＭＳ Ｐゴシック" pitchFamily="29" charset="-128"/>
              <a:cs typeface="ＭＳ Ｐゴシック" pitchFamily="29" charset="-128"/>
            </a:endParaRPr>
          </a:p>
          <a:p>
            <a:r>
              <a:rPr lang="en-US" sz="1200" kern="1200" dirty="0" smtClean="0">
                <a:solidFill>
                  <a:schemeClr val="tx1"/>
                </a:solidFill>
                <a:latin typeface="Times New Roman" pitchFamily="29" charset="0"/>
                <a:ea typeface="ＭＳ Ｐゴシック" pitchFamily="29" charset="-128"/>
                <a:cs typeface="ＭＳ Ｐゴシック" pitchFamily="29" charset="-128"/>
              </a:rPr>
              <a:t>To add a column to the right the selected column click </a:t>
            </a:r>
            <a:r>
              <a:rPr lang="en-US" sz="1200" b="1" i="0" kern="1200" baseline="0" dirty="0" smtClean="0">
                <a:solidFill>
                  <a:schemeClr val="tx1"/>
                </a:solidFill>
                <a:latin typeface="Times New Roman" pitchFamily="29" charset="0"/>
                <a:ea typeface="ＭＳ Ｐゴシック" pitchFamily="29" charset="-128"/>
                <a:cs typeface="ＭＳ Ｐゴシック" pitchFamily="29" charset="-128"/>
              </a:rPr>
              <a:t>Insert Right.</a:t>
            </a:r>
          </a:p>
          <a:p>
            <a:r>
              <a:rPr lang="en-US" sz="1200" kern="1200" dirty="0" smtClean="0">
                <a:solidFill>
                  <a:schemeClr val="tx1"/>
                </a:solidFill>
                <a:latin typeface="Times New Roman" pitchFamily="29" charset="0"/>
                <a:ea typeface="ＭＳ Ｐゴシック" pitchFamily="29" charset="-128"/>
                <a:cs typeface="ＭＳ Ｐゴシック" pitchFamily="29" charset="-128"/>
              </a:rPr>
              <a:t>To add multiple columns at once, select the number of columns you want to add and click</a:t>
            </a:r>
            <a:r>
              <a:rPr lang="en-US" sz="1200" b="1" kern="1200" dirty="0" smtClean="0">
                <a:solidFill>
                  <a:schemeClr val="tx1"/>
                </a:solidFill>
                <a:latin typeface="Times New Roman" pitchFamily="29" charset="0"/>
                <a:ea typeface="ＭＳ Ｐゴシック" pitchFamily="29" charset="-128"/>
                <a:cs typeface="ＭＳ Ｐゴシック" pitchFamily="29" charset="-128"/>
              </a:rPr>
              <a:t>Insert Left</a:t>
            </a:r>
            <a:r>
              <a:rPr lang="en-US" sz="1200" b="0" i="0" kern="1200" baseline="0" dirty="0" smtClean="0">
                <a:solidFill>
                  <a:schemeClr val="tx1"/>
                </a:solidFill>
                <a:latin typeface="Times New Roman" pitchFamily="29" charset="0"/>
                <a:ea typeface="ＭＳ Ｐゴシック" pitchFamily="29" charset="-128"/>
                <a:cs typeface="ＭＳ Ｐゴシック" pitchFamily="29" charset="-128"/>
              </a:rPr>
              <a:t>or</a:t>
            </a:r>
            <a:r>
              <a:rPr lang="en-US" sz="1200" b="1" kern="1200" dirty="0" smtClean="0">
                <a:solidFill>
                  <a:schemeClr val="tx1"/>
                </a:solidFill>
                <a:latin typeface="Times New Roman" pitchFamily="29" charset="0"/>
                <a:ea typeface="ＭＳ Ｐゴシック" pitchFamily="29" charset="-128"/>
                <a:cs typeface="ＭＳ Ｐゴシック" pitchFamily="29" charset="-128"/>
              </a:rPr>
              <a:t>Insert Right.</a:t>
            </a:r>
          </a:p>
          <a:p>
            <a:endParaRPr lang="en-US" sz="1200" b="1" kern="1200" dirty="0" smtClean="0">
              <a:solidFill>
                <a:schemeClr val="tx1"/>
              </a:solidFill>
              <a:latin typeface="Times New Roman" pitchFamily="29" charset="0"/>
              <a:ea typeface="ＭＳ Ｐゴシック" pitchFamily="29" charset="-128"/>
              <a:cs typeface="ＭＳ Ｐゴシック" pitchFamily="29"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i="0" dirty="0" smtClean="0"/>
              <a:t>To resize Table</a:t>
            </a:r>
            <a:r>
              <a:rPr lang="en-US" b="1" i="0" baseline="0" dirty="0" smtClean="0"/>
              <a:t>:</a:t>
            </a:r>
            <a:endParaRPr lang="en-US" sz="1200" b="1" kern="1200" dirty="0" smtClean="0">
              <a:solidFill>
                <a:schemeClr val="tx1"/>
              </a:solidFill>
              <a:latin typeface="Times New Roman" pitchFamily="29" charset="0"/>
              <a:ea typeface="ＭＳ Ｐゴシック" pitchFamily="29" charset="-128"/>
              <a:cs typeface="ＭＳ Ｐゴシック" pitchFamily="29" charset="-128"/>
            </a:endParaRPr>
          </a:p>
          <a:p>
            <a:r>
              <a:rPr lang="en-US" sz="1200" kern="1200" dirty="0" smtClean="0">
                <a:solidFill>
                  <a:schemeClr val="tx1"/>
                </a:solidFill>
                <a:latin typeface="Times New Roman" pitchFamily="29" charset="0"/>
                <a:ea typeface="ＭＳ Ｐゴシック" pitchFamily="29" charset="-128"/>
                <a:cs typeface="ＭＳ Ｐゴシック" pitchFamily="29" charset="-128"/>
              </a:rPr>
              <a:t>On the table border, click and drag the</a:t>
            </a:r>
            <a:r>
              <a:rPr lang="en-US" sz="1200" kern="1200" baseline="0" dirty="0" smtClean="0">
                <a:solidFill>
                  <a:schemeClr val="tx1"/>
                </a:solidFill>
                <a:latin typeface="Times New Roman" pitchFamily="29" charset="0"/>
                <a:ea typeface="ＭＳ Ｐゴシック" pitchFamily="29" charset="-128"/>
                <a:cs typeface="ＭＳ Ｐゴシック" pitchFamily="29" charset="-128"/>
              </a:rPr>
              <a:t> sizing</a:t>
            </a:r>
            <a:r>
              <a:rPr lang="en-US" sz="1200" kern="1200" dirty="0" smtClean="0">
                <a:solidFill>
                  <a:schemeClr val="tx1"/>
                </a:solidFill>
                <a:latin typeface="Times New Roman" pitchFamily="29" charset="0"/>
                <a:ea typeface="ＭＳ Ｐゴシック" pitchFamily="29" charset="-128"/>
                <a:cs typeface="ＭＳ Ｐゴシック" pitchFamily="29" charset="-128"/>
              </a:rPr>
              <a:t> handle to make the table larger or smaller. A sizing handle is the cluster of dots that appears at the corners and sides of the table.To maintain the same ratio between the height and width of the table when you resize it, press and hold SHIFT while you drag to resize the table.</a:t>
            </a:r>
            <a:endParaRPr lang="en-US" sz="1200" b="1" kern="1200" dirty="0" smtClean="0">
              <a:solidFill>
                <a:schemeClr val="tx1"/>
              </a:solidFill>
              <a:latin typeface="Times New Roman" pitchFamily="29" charset="0"/>
              <a:ea typeface="ＭＳ Ｐゴシック" pitchFamily="29" charset="-128"/>
              <a:cs typeface="ＭＳ Ｐゴシック" pitchFamily="29" charset="-128"/>
            </a:endParaRPr>
          </a:p>
          <a:p>
            <a:endParaRPr lang="en-US" sz="1200" b="0" i="0" kern="1200" dirty="0" smtClean="0">
              <a:solidFill>
                <a:schemeClr val="tx1"/>
              </a:solidFill>
              <a:latin typeface="Times New Roman" pitchFamily="29" charset="0"/>
              <a:ea typeface="ＭＳ Ｐゴシック" pitchFamily="29" charset="-128"/>
              <a:cs typeface="ＭＳ Ｐゴシック" pitchFamily="29" charset="-128"/>
            </a:endParaRPr>
          </a:p>
          <a:p>
            <a:endParaRPr lang="en-US" sz="1200" b="0" i="0" kern="1200" dirty="0" smtClean="0">
              <a:solidFill>
                <a:schemeClr val="tx1"/>
              </a:solidFill>
              <a:latin typeface="Times New Roman" pitchFamily="29" charset="0"/>
              <a:ea typeface="ＭＳ Ｐゴシック" pitchFamily="29" charset="-128"/>
              <a:cs typeface="ＭＳ Ｐゴシック" pitchFamily="29" charset="-128"/>
            </a:endParaRPr>
          </a:p>
          <a:p>
            <a:endParaRPr lang="en-US" b="0" i="0" dirty="0" smtClean="0"/>
          </a:p>
          <a:p>
            <a:r>
              <a:rPr lang="en-US" sz="1200" kern="1200" dirty="0" smtClean="0">
                <a:solidFill>
                  <a:schemeClr val="tx1"/>
                </a:solidFill>
                <a:latin typeface="Times New Roman" pitchFamily="29" charset="0"/>
                <a:ea typeface="ＭＳ Ｐゴシック" pitchFamily="29" charset="-128"/>
                <a:cs typeface="ＭＳ Ｐゴシック" pitchFamily="29" charset="-128"/>
              </a:rPr>
              <a:t/>
            </a:r>
            <a:br>
              <a:rPr lang="en-US" sz="1200" kern="1200" dirty="0" smtClean="0">
                <a:solidFill>
                  <a:schemeClr val="tx1"/>
                </a:solidFill>
                <a:latin typeface="Times New Roman" pitchFamily="29" charset="0"/>
                <a:ea typeface="ＭＳ Ｐゴシック" pitchFamily="29" charset="-128"/>
                <a:cs typeface="ＭＳ Ｐゴシック" pitchFamily="29" charset="-128"/>
              </a:rPr>
            </a:br>
            <a:r>
              <a:rPr lang="en-US" sz="1200" kern="1200" dirty="0" smtClean="0">
                <a:solidFill>
                  <a:schemeClr val="tx1"/>
                </a:solidFill>
                <a:latin typeface="Times New Roman" pitchFamily="29" charset="0"/>
                <a:ea typeface="ＭＳ Ｐゴシック" pitchFamily="29" charset="-128"/>
                <a:cs typeface="ＭＳ Ｐゴシック" pitchFamily="29" charset="-128"/>
              </a:rPr>
              <a:t>‬</a:t>
            </a:r>
            <a:endParaRPr lang="en-US" b="0" i="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b="1" i="0" noProof="0" dirty="0" smtClean="0">
                <a:latin typeface="Times New Roman" charset="-52"/>
                <a:ea typeface="ＭＳ Ｐゴシック" charset="-128"/>
                <a:cs typeface="ＭＳ Ｐゴシック" charset="-128"/>
              </a:rPr>
              <a:t>To insert headline</a:t>
            </a:r>
            <a:r>
              <a:rPr lang="en-US" noProof="0" dirty="0" smtClean="0">
                <a:latin typeface="Times New Roman" charset="-52"/>
                <a:ea typeface="ＭＳ Ｐゴシック" charset="-128"/>
                <a:cs typeface="ＭＳ Ｐゴシック" charset="-128"/>
              </a:rPr>
              <a:t>:Click where indicated and start typing.</a:t>
            </a:r>
            <a:endParaRPr lang="en-US" baseline="0" noProof="0" dirty="0" smtClean="0">
              <a:latin typeface="Times New Roman" charset="-52"/>
              <a:ea typeface="ＭＳ Ｐゴシック" charset="-128"/>
              <a:cs typeface="ＭＳ Ｐゴシック" charset="-128"/>
            </a:endParaRPr>
          </a:p>
          <a:p>
            <a:pPr eaLnBrk="1" hangingPunct="1"/>
            <a:endParaRPr lang="en-US" b="1" i="0" baseline="0" noProof="0" dirty="0" smtClean="0">
              <a:latin typeface="Times New Roman" charset="-52"/>
              <a:ea typeface="ＭＳ Ｐゴシック" charset="-128"/>
              <a:cs typeface="ＭＳ Ｐゴシック" charset="-128"/>
            </a:endParaRPr>
          </a:p>
          <a:p>
            <a:pPr eaLnBrk="1" hangingPunct="1"/>
            <a:r>
              <a:rPr lang="en-US" b="1" i="0" baseline="0" noProof="0" dirty="0" smtClean="0">
                <a:latin typeface="Times New Roman" charset="-52"/>
                <a:ea typeface="ＭＳ Ｐゴシック" charset="-128"/>
                <a:cs typeface="ＭＳ Ｐゴシック" charset="-128"/>
              </a:rPr>
              <a:t>To edit text: </a:t>
            </a:r>
            <a:r>
              <a:rPr lang="en-US" noProof="0" dirty="0" smtClean="0">
                <a:latin typeface="Times New Roman" charset="-52"/>
                <a:ea typeface="ＭＳ Ｐゴシック" charset="-128"/>
                <a:cs typeface="ＭＳ Ｐゴシック" charset="-128"/>
              </a:rPr>
              <a:t>Click on placeholder text box, delete it. Type in your own text.</a:t>
            </a:r>
          </a:p>
        </p:txBody>
      </p:sp>
      <p:sp>
        <p:nvSpPr>
          <p:cNvPr id="4" name="Slide Number Placeholder 3"/>
          <p:cNvSpPr>
            <a:spLocks noGrp="1"/>
          </p:cNvSpPr>
          <p:nvPr>
            <p:ph type="sldNum" sz="quarter" idx="10"/>
          </p:nvPr>
        </p:nvSpPr>
        <p:spPr/>
        <p:txBody>
          <a:bodyPr/>
          <a:lstStyle/>
          <a:p>
            <a:fld id="{20B080FD-064C-489E-8018-FE2E10D225A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b="1" i="0" noProof="0" dirty="0" smtClean="0">
                <a:latin typeface="Times New Roman" charset="-52"/>
                <a:ea typeface="ＭＳ Ｐゴシック" charset="-128"/>
                <a:cs typeface="ＭＳ Ｐゴシック" charset="-128"/>
              </a:rPr>
              <a:t>To insert headline</a:t>
            </a:r>
            <a:r>
              <a:rPr lang="en-US" noProof="0" dirty="0" smtClean="0">
                <a:latin typeface="Times New Roman" charset="-52"/>
                <a:ea typeface="ＭＳ Ｐゴシック" charset="-128"/>
                <a:cs typeface="ＭＳ Ｐゴシック" charset="-128"/>
              </a:rPr>
              <a:t>:Click where indicated and start typing.</a:t>
            </a:r>
            <a:endParaRPr lang="en-US" baseline="0" noProof="0" dirty="0" smtClean="0">
              <a:latin typeface="Times New Roman" charset="-52"/>
              <a:ea typeface="ＭＳ Ｐゴシック" charset="-128"/>
              <a:cs typeface="ＭＳ Ｐゴシック" charset="-128"/>
            </a:endParaRPr>
          </a:p>
          <a:p>
            <a:pPr eaLnBrk="1" hangingPunct="1"/>
            <a:endParaRPr lang="en-US" b="1" i="0" baseline="0" noProof="0" dirty="0" smtClean="0">
              <a:latin typeface="Times New Roman" charset="-52"/>
              <a:ea typeface="ＭＳ Ｐゴシック" charset="-128"/>
              <a:cs typeface="ＭＳ Ｐゴシック" charset="-128"/>
            </a:endParaRPr>
          </a:p>
          <a:p>
            <a:pPr eaLnBrk="1" hangingPunct="1"/>
            <a:r>
              <a:rPr lang="en-US" b="1" i="0" baseline="0" noProof="0" dirty="0" smtClean="0">
                <a:latin typeface="Times New Roman" charset="-52"/>
                <a:ea typeface="ＭＳ Ｐゴシック" charset="-128"/>
                <a:cs typeface="ＭＳ Ｐゴシック" charset="-128"/>
              </a:rPr>
              <a:t>To edit text: </a:t>
            </a:r>
            <a:r>
              <a:rPr lang="en-US" noProof="0" dirty="0" smtClean="0">
                <a:latin typeface="Times New Roman" charset="-52"/>
                <a:ea typeface="ＭＳ Ｐゴシック" charset="-128"/>
                <a:cs typeface="ＭＳ Ｐゴシック" charset="-128"/>
              </a:rPr>
              <a:t>Click on placeholder text box, delete it. Type in your own text.</a:t>
            </a:r>
          </a:p>
        </p:txBody>
      </p:sp>
      <p:sp>
        <p:nvSpPr>
          <p:cNvPr id="4" name="Slide Number Placeholder 3"/>
          <p:cNvSpPr>
            <a:spLocks noGrp="1"/>
          </p:cNvSpPr>
          <p:nvPr>
            <p:ph type="sldNum" sz="quarter" idx="10"/>
          </p:nvPr>
        </p:nvSpPr>
        <p:spPr/>
        <p:txBody>
          <a:bodyPr/>
          <a:lstStyle/>
          <a:p>
            <a:fld id="{20B080FD-064C-489E-8018-FE2E10D225A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0" dirty="0" smtClean="0"/>
              <a:t>To insert headline: </a:t>
            </a:r>
            <a:r>
              <a:rPr lang="en-US" dirty="0" smtClean="0"/>
              <a:t>Delete placeholder title</a:t>
            </a:r>
            <a:r>
              <a:rPr lang="en-US" baseline="0" dirty="0" smtClean="0"/>
              <a:t> and type in new one.</a:t>
            </a:r>
          </a:p>
          <a:p>
            <a:endParaRPr lang="en-US" b="1" i="0" dirty="0" smtClean="0"/>
          </a:p>
          <a:p>
            <a:r>
              <a:rPr lang="en-US" b="1" i="0" dirty="0" smtClean="0"/>
              <a:t>To insert info graphic:</a:t>
            </a:r>
            <a:r>
              <a:rPr lang="en-US" b="0" i="0" baseline="0" dirty="0" smtClean="0"/>
              <a:t> Right </a:t>
            </a:r>
            <a:r>
              <a:rPr lang="en-US" dirty="0" smtClean="0"/>
              <a:t>click on picture icon</a:t>
            </a:r>
            <a:r>
              <a:rPr lang="en-US" baseline="0" dirty="0" smtClean="0"/>
              <a:t> which will allow you to locate graphic. </a:t>
            </a:r>
            <a:br>
              <a:rPr lang="en-US" baseline="0" dirty="0" smtClean="0"/>
            </a:br>
            <a:r>
              <a:rPr lang="en-US" baseline="0" dirty="0" smtClean="0"/>
              <a:t>Click the insert button.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i="0" baseline="0" noProof="0" dirty="0" smtClean="0">
              <a:latin typeface="Times New Roman" charset="-52"/>
              <a:ea typeface="ＭＳ Ｐゴシック" charset="-128"/>
              <a:cs typeface="ＭＳ Ｐゴシック" charset="-128"/>
            </a:endParaRPr>
          </a:p>
          <a:p>
            <a:r>
              <a:rPr lang="en-US" b="1" baseline="0" noProof="0" dirty="0" smtClean="0">
                <a:latin typeface="Times New Roman" charset="-52"/>
                <a:ea typeface="ＭＳ Ｐゴシック" charset="-128"/>
                <a:cs typeface="ＭＳ Ｐゴシック" charset="-128"/>
              </a:rPr>
              <a:t>To resize a picture larger than a picture box</a:t>
            </a:r>
            <a:endParaRPr lang="en-US" noProof="0" dirty="0" smtClean="0">
              <a:latin typeface="Times New Roman" charset="-52"/>
              <a:ea typeface="ＭＳ Ｐゴシック" charset="-128"/>
              <a:cs typeface="ＭＳ Ｐゴシック" charset="-128"/>
            </a:endParaRPr>
          </a:p>
          <a:p>
            <a:r>
              <a:rPr lang="en-US" noProof="0" dirty="0" smtClean="0">
                <a:latin typeface="Times New Roman" charset="-52"/>
                <a:ea typeface="ＭＳ Ｐゴシック" charset="-128"/>
                <a:cs typeface="ＭＳ Ｐゴシック" charset="-128"/>
              </a:rPr>
              <a:t>Click on image and </a:t>
            </a:r>
            <a:r>
              <a:rPr lang="en-US" b="1" noProof="0" dirty="0" smtClean="0">
                <a:latin typeface="Times New Roman" charset="-52"/>
                <a:ea typeface="ＭＳ Ｐゴシック" charset="-128"/>
                <a:cs typeface="ＭＳ Ｐゴシック" charset="-128"/>
              </a:rPr>
              <a:t>right-click </a:t>
            </a:r>
            <a:r>
              <a:rPr lang="en-US" noProof="0" dirty="0" smtClean="0">
                <a:latin typeface="Times New Roman" charset="-52"/>
                <a:ea typeface="ＭＳ Ｐゴシック" charset="-128"/>
                <a:cs typeface="ＭＳ Ｐゴシック" charset="-128"/>
              </a:rPr>
              <a:t>with mouse.</a:t>
            </a:r>
            <a:br>
              <a:rPr lang="en-US" noProof="0" dirty="0" smtClean="0">
                <a:latin typeface="Times New Roman" charset="-52"/>
                <a:ea typeface="ＭＳ Ｐゴシック" charset="-128"/>
                <a:cs typeface="ＭＳ Ｐゴシック" charset="-128"/>
              </a:rPr>
            </a:br>
            <a:r>
              <a:rPr lang="en-US" noProof="0" dirty="0" smtClean="0">
                <a:latin typeface="Times New Roman" charset="-52"/>
                <a:ea typeface="ＭＳ Ｐゴシック" charset="-128"/>
                <a:cs typeface="ＭＳ Ｐゴシック" charset="-128"/>
              </a:rPr>
              <a:t>Select </a:t>
            </a:r>
            <a:r>
              <a:rPr lang="en-US" b="1" noProof="0" dirty="0" smtClean="0">
                <a:latin typeface="Times New Roman" charset="-52"/>
                <a:ea typeface="ＭＳ Ｐゴシック" charset="-128"/>
                <a:cs typeface="ＭＳ Ｐゴシック" charset="-128"/>
              </a:rPr>
              <a:t>“Size and Position.”</a:t>
            </a:r>
            <a:r>
              <a:rPr lang="en-US" noProof="0" dirty="0" smtClean="0">
                <a:latin typeface="Times New Roman" charset="-52"/>
                <a:ea typeface="ＭＳ Ｐゴシック" charset="-128"/>
                <a:cs typeface="ＭＳ Ｐゴシック" charset="-128"/>
              </a:rPr>
              <a:t/>
            </a:r>
            <a:br>
              <a:rPr lang="en-US" noProof="0" dirty="0" smtClean="0">
                <a:latin typeface="Times New Roman" charset="-52"/>
                <a:ea typeface="ＭＳ Ｐゴシック" charset="-128"/>
                <a:cs typeface="ＭＳ Ｐゴシック" charset="-128"/>
              </a:rPr>
            </a:br>
            <a:r>
              <a:rPr lang="en-US" noProof="0" dirty="0" smtClean="0">
                <a:latin typeface="Times New Roman" charset="-52"/>
                <a:ea typeface="ＭＳ Ｐゴシック" charset="-128"/>
                <a:cs typeface="ＭＳ Ｐゴシック" charset="-128"/>
              </a:rPr>
              <a:t>Set all </a:t>
            </a:r>
            <a:r>
              <a:rPr lang="en-US" b="1" noProof="0" dirty="0" smtClean="0">
                <a:latin typeface="Times New Roman" charset="-52"/>
                <a:ea typeface="ＭＳ Ｐゴシック" charset="-128"/>
                <a:cs typeface="ＭＳ Ｐゴシック" charset="-128"/>
              </a:rPr>
              <a:t>“Crop From” </a:t>
            </a:r>
            <a:r>
              <a:rPr lang="en-US" noProof="0" dirty="0" smtClean="0">
                <a:latin typeface="Times New Roman" charset="-52"/>
                <a:ea typeface="ＭＳ Ｐゴシック" charset="-128"/>
                <a:cs typeface="ＭＳ Ｐゴシック" charset="-128"/>
              </a:rPr>
              <a:t>values to zero.</a:t>
            </a:r>
            <a:br>
              <a:rPr lang="en-US" noProof="0" dirty="0" smtClean="0">
                <a:latin typeface="Times New Roman" charset="-52"/>
                <a:ea typeface="ＭＳ Ｐゴシック" charset="-128"/>
                <a:cs typeface="ＭＳ Ｐゴシック" charset="-128"/>
              </a:rPr>
            </a:br>
            <a:r>
              <a:rPr lang="en-US" noProof="0" dirty="0" smtClean="0">
                <a:latin typeface="Times New Roman" charset="-52"/>
                <a:ea typeface="ＭＳ Ｐゴシック" charset="-128"/>
                <a:cs typeface="ＭＳ Ｐゴシック" charset="-128"/>
              </a:rPr>
              <a:t>Adjust height</a:t>
            </a:r>
            <a:r>
              <a:rPr lang="en-US" baseline="0" noProof="0" dirty="0" smtClean="0">
                <a:latin typeface="Times New Roman" charset="-52"/>
                <a:ea typeface="ＭＳ Ｐゴシック" charset="-128"/>
                <a:cs typeface="ＭＳ Ｐゴシック" charset="-128"/>
              </a:rPr>
              <a:t> and width as desired by clicking </a:t>
            </a:r>
            <a:r>
              <a:rPr lang="en-US" b="1" baseline="0" noProof="0" dirty="0" smtClean="0">
                <a:latin typeface="Times New Roman" charset="-52"/>
                <a:ea typeface="ＭＳ Ｐゴシック" charset="-128"/>
                <a:cs typeface="ＭＳ Ｐゴシック" charset="-128"/>
              </a:rPr>
              <a:t>“height” </a:t>
            </a:r>
            <a:r>
              <a:rPr lang="en-US" baseline="0" noProof="0" dirty="0" smtClean="0">
                <a:latin typeface="Times New Roman" charset="-52"/>
                <a:ea typeface="ＭＳ Ｐゴシック" charset="-128"/>
                <a:cs typeface="ＭＳ Ｐゴシック" charset="-128"/>
              </a:rPr>
              <a:t>and </a:t>
            </a:r>
            <a:r>
              <a:rPr lang="en-US" b="1" baseline="0" noProof="0" dirty="0" smtClean="0">
                <a:latin typeface="Times New Roman" charset="-52"/>
                <a:ea typeface="ＭＳ Ｐゴシック" charset="-128"/>
                <a:cs typeface="ＭＳ Ｐゴシック" charset="-128"/>
              </a:rPr>
              <a:t>“width” </a:t>
            </a:r>
            <a:r>
              <a:rPr lang="en-US" baseline="0" noProof="0" dirty="0" smtClean="0">
                <a:latin typeface="Times New Roman" charset="-52"/>
                <a:ea typeface="ＭＳ Ｐゴシック" charset="-128"/>
                <a:cs typeface="ＭＳ Ｐゴシック" charset="-128"/>
              </a:rPr>
              <a:t>arrows.</a:t>
            </a:r>
            <a:br>
              <a:rPr lang="en-US" baseline="0" noProof="0" dirty="0" smtClean="0">
                <a:latin typeface="Times New Roman" charset="-52"/>
                <a:ea typeface="ＭＳ Ｐゴシック" charset="-128"/>
                <a:cs typeface="ＭＳ Ｐゴシック" charset="-128"/>
              </a:rPr>
            </a:br>
            <a:r>
              <a:rPr lang="en-US" baseline="0" noProof="0" dirty="0" smtClean="0">
                <a:latin typeface="Times New Roman" charset="-52"/>
                <a:ea typeface="ＭＳ Ｐゴシック" charset="-128"/>
                <a:cs typeface="ＭＳ Ｐゴシック" charset="-128"/>
              </a:rPr>
              <a:t>Click </a:t>
            </a:r>
            <a:r>
              <a:rPr lang="en-US" b="1" baseline="0" noProof="0" dirty="0" smtClean="0">
                <a:latin typeface="Times New Roman" charset="-52"/>
                <a:ea typeface="ＭＳ Ｐゴシック" charset="-128"/>
                <a:cs typeface="ＭＳ Ｐゴシック" charset="-128"/>
              </a:rPr>
              <a:t>“Close.”</a:t>
            </a:r>
          </a:p>
          <a:p>
            <a:r>
              <a:rPr lang="en-US" b="1" baseline="0" noProof="0" dirty="0" smtClean="0">
                <a:latin typeface="Times New Roman" charset="-52"/>
                <a:ea typeface="ＭＳ Ｐゴシック" charset="-128"/>
              </a:rPr>
              <a:t>Left-click</a:t>
            </a:r>
            <a:r>
              <a:rPr lang="en-US" baseline="0" noProof="0" dirty="0" smtClean="0">
                <a:latin typeface="Times New Roman" charset="-52"/>
                <a:ea typeface="ＭＳ Ｐゴシック" charset="-128"/>
              </a:rPr>
              <a:t> on image.</a:t>
            </a:r>
          </a:p>
          <a:p>
            <a:r>
              <a:rPr lang="en-US" baseline="0" noProof="0" dirty="0" smtClean="0">
                <a:latin typeface="Times New Roman" charset="-52"/>
                <a:ea typeface="ＭＳ Ｐゴシック" charset="-128"/>
              </a:rPr>
              <a:t>Use </a:t>
            </a:r>
            <a:r>
              <a:rPr lang="en-US" b="1" baseline="0" noProof="0" dirty="0" smtClean="0">
                <a:latin typeface="Times New Roman" charset="-52"/>
                <a:ea typeface="ＭＳ Ｐゴシック" charset="-128"/>
              </a:rPr>
              <a:t>arrow keys </a:t>
            </a:r>
            <a:r>
              <a:rPr lang="en-US" baseline="0" noProof="0" dirty="0" smtClean="0">
                <a:latin typeface="Times New Roman" charset="-52"/>
                <a:ea typeface="ＭＳ Ｐゴシック" charset="-128"/>
              </a:rPr>
              <a:t>to “nudge” image into desired position.</a:t>
            </a:r>
            <a:endParaRPr lang="en-US" dirty="0" smtClean="0"/>
          </a:p>
          <a:p>
            <a:endParaRPr lang="en-US" dirty="0"/>
          </a:p>
        </p:txBody>
      </p:sp>
      <p:sp>
        <p:nvSpPr>
          <p:cNvPr id="4" name="Slide Number Placeholder 3"/>
          <p:cNvSpPr>
            <a:spLocks noGrp="1"/>
          </p:cNvSpPr>
          <p:nvPr>
            <p:ph type="sldNum" sz="quarter" idx="10"/>
          </p:nvPr>
        </p:nvSpPr>
        <p:spPr/>
        <p:txBody>
          <a:bodyPr/>
          <a:lstStyle/>
          <a:p>
            <a:fld id="{244589A2-0831-4806-8C90-4F79601C45A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6F6C3475-0597-4030-88EB-DECD40CD64D6}" type="slidenum">
              <a:rPr lang="en-US"/>
              <a:pPr/>
              <a:t>7</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b="1" i="0" noProof="0" dirty="0" smtClean="0">
                <a:latin typeface="Times New Roman" charset="-52"/>
                <a:ea typeface="ＭＳ Ｐゴシック" charset="-128"/>
                <a:cs typeface="ＭＳ Ｐゴシック" charset="-128"/>
              </a:rPr>
              <a:t>To edit headline</a:t>
            </a:r>
            <a:r>
              <a:rPr lang="en-US" noProof="0" dirty="0" smtClean="0">
                <a:latin typeface="Times New Roman" charset="-52"/>
                <a:ea typeface="ＭＳ Ｐゴシック" charset="-128"/>
                <a:cs typeface="ＭＳ Ｐゴシック" charset="-128"/>
              </a:rPr>
              <a:t>:Click on placeholder headline, delete it, and type</a:t>
            </a:r>
            <a:r>
              <a:rPr lang="en-US" baseline="0" noProof="0" dirty="0" smtClean="0">
                <a:latin typeface="Times New Roman" charset="-52"/>
                <a:ea typeface="ＭＳ Ｐゴシック" charset="-128"/>
                <a:cs typeface="ＭＳ Ｐゴシック" charset="-128"/>
              </a:rPr>
              <a:t> in your own headline.</a:t>
            </a:r>
          </a:p>
          <a:p>
            <a:pPr eaLnBrk="1" hangingPunct="1"/>
            <a:endParaRPr lang="en-US" b="1" i="0" baseline="0" noProof="0" dirty="0" smtClean="0">
              <a:latin typeface="Times New Roman" charset="-52"/>
              <a:ea typeface="ＭＳ Ｐゴシック" charset="-128"/>
              <a:cs typeface="ＭＳ Ｐゴシック" charset="-128"/>
            </a:endParaRPr>
          </a:p>
          <a:p>
            <a:pPr eaLnBrk="1" hangingPunct="1"/>
            <a:r>
              <a:rPr lang="en-US" b="1" i="0" baseline="0" noProof="0" dirty="0" smtClean="0">
                <a:latin typeface="Times New Roman" charset="-52"/>
                <a:ea typeface="ＭＳ Ｐゴシック" charset="-128"/>
                <a:cs typeface="ＭＳ Ｐゴシック" charset="-128"/>
              </a:rPr>
              <a:t>To edit text: </a:t>
            </a:r>
            <a:r>
              <a:rPr lang="en-US" noProof="0" dirty="0" smtClean="0">
                <a:latin typeface="Times New Roman" charset="-52"/>
                <a:ea typeface="ＭＳ Ｐゴシック" charset="-128"/>
                <a:cs typeface="ＭＳ Ｐゴシック" charset="-128"/>
              </a:rPr>
              <a:t>Click on placeholder bulleted text, delete it, and type in your own bulleted list.</a:t>
            </a:r>
            <a:endParaRPr lang="en-US" b="1" i="0" noProof="0" dirty="0" smtClean="0">
              <a:latin typeface="Times New Roman" charset="-52"/>
              <a:ea typeface="ＭＳ Ｐゴシック" charset="-128"/>
              <a:cs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b="1" i="0" noProof="0" dirty="0" smtClean="0">
                <a:latin typeface="Times New Roman" charset="-52"/>
                <a:ea typeface="ＭＳ Ｐゴシック" charset="-128"/>
                <a:cs typeface="ＭＳ Ｐゴシック" charset="-128"/>
              </a:rPr>
              <a:t>To insert headline</a:t>
            </a:r>
            <a:r>
              <a:rPr lang="en-US" noProof="0" dirty="0" smtClean="0">
                <a:latin typeface="Times New Roman" charset="-52"/>
                <a:ea typeface="ＭＳ Ｐゴシック" charset="-128"/>
                <a:cs typeface="ＭＳ Ｐゴシック" charset="-128"/>
              </a:rPr>
              <a:t>:Click where indicated and start typing.</a:t>
            </a:r>
            <a:endParaRPr lang="en-US" baseline="0" noProof="0" dirty="0" smtClean="0">
              <a:latin typeface="Times New Roman" charset="-52"/>
              <a:ea typeface="ＭＳ Ｐゴシック" charset="-128"/>
              <a:cs typeface="ＭＳ Ｐゴシック" charset="-128"/>
            </a:endParaRPr>
          </a:p>
          <a:p>
            <a:pPr eaLnBrk="1" hangingPunct="1"/>
            <a:endParaRPr lang="en-US" b="1" i="0" baseline="0" noProof="0" dirty="0" smtClean="0">
              <a:latin typeface="Times New Roman" charset="-52"/>
              <a:ea typeface="ＭＳ Ｐゴシック" charset="-128"/>
              <a:cs typeface="ＭＳ Ｐゴシック" charset="-128"/>
            </a:endParaRPr>
          </a:p>
          <a:p>
            <a:pPr eaLnBrk="1" hangingPunct="1"/>
            <a:r>
              <a:rPr lang="en-US" b="1" i="0" baseline="0" noProof="0" dirty="0" smtClean="0">
                <a:latin typeface="Times New Roman" charset="-52"/>
                <a:ea typeface="ＭＳ Ｐゴシック" charset="-128"/>
                <a:cs typeface="ＭＳ Ｐゴシック" charset="-128"/>
              </a:rPr>
              <a:t>To edit text: </a:t>
            </a:r>
            <a:r>
              <a:rPr lang="en-US" noProof="0" dirty="0" smtClean="0">
                <a:latin typeface="Times New Roman" charset="-52"/>
                <a:ea typeface="ＭＳ Ｐゴシック" charset="-128"/>
                <a:cs typeface="ＭＳ Ｐゴシック" charset="-128"/>
              </a:rPr>
              <a:t>Click on placeholder text box, delete it. Type in your own text.</a:t>
            </a:r>
          </a:p>
        </p:txBody>
      </p:sp>
      <p:sp>
        <p:nvSpPr>
          <p:cNvPr id="4" name="Slide Number Placeholder 3"/>
          <p:cNvSpPr>
            <a:spLocks noGrp="1"/>
          </p:cNvSpPr>
          <p:nvPr>
            <p:ph type="sldNum" sz="quarter" idx="10"/>
          </p:nvPr>
        </p:nvSpPr>
        <p:spPr/>
        <p:txBody>
          <a:bodyPr/>
          <a:lstStyle/>
          <a:p>
            <a:fld id="{20B080FD-064C-489E-8018-FE2E10D225A5}"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303D14-3C74-40A7-998A-CB891B619F45}" type="datetimeFigureOut">
              <a:rPr lang="en-US" smtClean="0"/>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734577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303D14-3C74-40A7-998A-CB891B619F45}" type="datetimeFigureOut">
              <a:rPr lang="en-US" smtClean="0"/>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1166585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303D14-3C74-40A7-998A-CB891B619F45}" type="datetimeFigureOut">
              <a:rPr lang="en-US" smtClean="0"/>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1585800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303D14-3C74-40A7-998A-CB891B619F45}" type="datetimeFigureOut">
              <a:rPr lang="en-US" smtClean="0"/>
              <a:t>4/28/2014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962072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303D14-3C74-40A7-998A-CB891B619F45}" type="datetimeFigureOut">
              <a:rPr lang="en-US" smtClean="0"/>
              <a:t>4/28/2014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250777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303D14-3C74-40A7-998A-CB891B619F45}" type="datetimeFigureOut">
              <a:rPr lang="en-US" smtClean="0"/>
              <a:t>4/28/2014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1071375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303D14-3C74-40A7-998A-CB891B619F45}" type="datetimeFigureOut">
              <a:rPr lang="en-US" smtClean="0"/>
              <a:t>4/28/2014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1602226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303D14-3C74-40A7-998A-CB891B619F45}" type="datetimeFigureOut">
              <a:rPr lang="en-US" smtClean="0"/>
              <a:t>4/28/2014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2004093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303D14-3C74-40A7-998A-CB891B619F45}" type="datetimeFigureOut">
              <a:rPr lang="en-US" smtClean="0"/>
              <a:t>4/28/2014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3642375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303D14-3C74-40A7-998A-CB891B619F45}" type="datetimeFigureOut">
              <a:rPr lang="en-US" smtClean="0"/>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3073678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303D14-3C74-40A7-998A-CB891B619F45}" type="datetimeFigureOut">
              <a:rPr lang="en-US" smtClean="0"/>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4B88FF-CFDF-48F4-94FA-1D50958D242F}" type="slidenum">
              <a:rPr lang="en-US" smtClean="0"/>
              <a:t>‹#›</a:t>
            </a:fld>
            <a:endParaRPr lang="en-US"/>
          </a:p>
        </p:txBody>
      </p:sp>
    </p:spTree>
    <p:extLst>
      <p:ext uri="{BB962C8B-B14F-4D97-AF65-F5344CB8AC3E}">
        <p14:creationId xmlns:p14="http://schemas.microsoft.com/office/powerpoint/2010/main" val="482157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ragraphs">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en-US" dirty="0" smtClean="0"/>
              <a:t>Click here to edit headline</a:t>
            </a:r>
            <a:endParaRPr lang="sv-SE" dirty="0"/>
          </a:p>
        </p:txBody>
      </p:sp>
      <p:sp>
        <p:nvSpPr>
          <p:cNvPr id="7" name="Text Placeholder 6"/>
          <p:cNvSpPr>
            <a:spLocks noGrp="1"/>
          </p:cNvSpPr>
          <p:nvPr>
            <p:ph type="body" sz="quarter" idx="10"/>
          </p:nvPr>
        </p:nvSpPr>
        <p:spPr>
          <a:xfrm>
            <a:off x="609600" y="1463040"/>
            <a:ext cx="7391400" cy="4759960"/>
          </a:xfrm>
        </p:spPr>
        <p:txBody>
          <a:bodyPr>
            <a:normAutofit/>
          </a:bodyPr>
          <a:lstStyle>
            <a:lvl1pPr marL="0" indent="0">
              <a:lnSpc>
                <a:spcPts val="2400"/>
              </a:lnSpc>
              <a:spcAft>
                <a:spcPts val="2000"/>
              </a:spcAft>
              <a:buFontTx/>
              <a:buNone/>
              <a:defRPr sz="2000"/>
            </a:lvl1pPr>
            <a:lvl2pPr>
              <a:buFontTx/>
              <a:buNone/>
              <a:defRPr/>
            </a:lvl2pPr>
            <a:lvl3pPr>
              <a:buFontTx/>
              <a:buNone/>
              <a:defRPr/>
            </a:lvl3pPr>
            <a:lvl4pPr>
              <a:buFontTx/>
              <a:buNone/>
              <a:defRPr/>
            </a:lvl4pPr>
            <a:lvl5pPr>
              <a:buFontTx/>
              <a:buNone/>
              <a:defRPr/>
            </a:lvl5pPr>
          </a:lstStyle>
          <a:p>
            <a:pPr lvl="0"/>
            <a:r>
              <a:rPr lang="en-US" dirty="0" smtClean="0"/>
              <a:t>Click to edit Master text styles</a:t>
            </a:r>
          </a:p>
        </p:txBody>
      </p:sp>
    </p:spTree>
    <p:extLst>
      <p:ext uri="{BB962C8B-B14F-4D97-AF65-F5344CB8AC3E}">
        <p14:creationId xmlns:p14="http://schemas.microsoft.com/office/powerpoint/2010/main" val="432563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arge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Picture Placeholder 4"/>
          <p:cNvSpPr>
            <a:spLocks noGrp="1"/>
          </p:cNvSpPr>
          <p:nvPr>
            <p:ph type="pic" sz="quarter" idx="13"/>
          </p:nvPr>
        </p:nvSpPr>
        <p:spPr>
          <a:xfrm>
            <a:off x="612648" y="1447800"/>
            <a:ext cx="7918704" cy="4419600"/>
          </a:xfrm>
        </p:spPr>
        <p:txBody>
          <a:bodyPr/>
          <a:lstStyle/>
          <a:p>
            <a:endParaRPr lang="en-US"/>
          </a:p>
        </p:txBody>
      </p:sp>
    </p:spTree>
    <p:extLst>
      <p:ext uri="{BB962C8B-B14F-4D97-AF65-F5344CB8AC3E}">
        <p14:creationId xmlns:p14="http://schemas.microsoft.com/office/powerpoint/2010/main" val="2483746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303D14-3C74-40A7-998A-CB891B619F45}" type="datetimeFigureOut">
              <a:rPr lang="en-US" smtClean="0"/>
              <a:t>4/28/2014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4B88FF-CFDF-48F4-94FA-1D50958D242F}" type="slidenum">
              <a:rPr lang="en-US" smtClean="0"/>
              <a:t>‹#›</a:t>
            </a:fld>
            <a:endParaRPr lang="en-US"/>
          </a:p>
        </p:txBody>
      </p:sp>
    </p:spTree>
    <p:extLst>
      <p:ext uri="{BB962C8B-B14F-4D97-AF65-F5344CB8AC3E}">
        <p14:creationId xmlns:p14="http://schemas.microsoft.com/office/powerpoint/2010/main" val="24364565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de-DE" dirty="0" smtClean="0"/>
              <a:t>What is the QlikView Connector?</a:t>
            </a:r>
            <a:endParaRPr lang="en-US" dirty="0"/>
          </a:p>
        </p:txBody>
      </p:sp>
      <p:sp>
        <p:nvSpPr>
          <p:cNvPr id="3" name="Text Placeholder 2"/>
          <p:cNvSpPr>
            <a:spLocks noGrp="1"/>
          </p:cNvSpPr>
          <p:nvPr>
            <p:ph type="body" sz="quarter" idx="10"/>
          </p:nvPr>
        </p:nvSpPr>
        <p:spPr/>
        <p:txBody>
          <a:bodyPr>
            <a:normAutofit fontScale="25000" lnSpcReduction="20000"/>
          </a:bodyPr>
          <a:lstStyle/>
          <a:p>
            <a:pPr lvl="0">
              <a:buFont typeface="Arial" pitchFamily="34" charset="0"/>
              <a:buChar char="•"/>
            </a:pPr>
            <a:r>
              <a:rPr lang="en-US" sz="8000" dirty="0" smtClean="0"/>
              <a:t>Remote Function Call connection to SAP </a:t>
            </a:r>
          </a:p>
          <a:p>
            <a:pPr lvl="1">
              <a:buFont typeface="Arial" pitchFamily="34" charset="0"/>
              <a:buChar char="•"/>
            </a:pPr>
            <a:r>
              <a:rPr lang="en-GB" sz="7200" dirty="0" smtClean="0"/>
              <a:t>SAP becomes a “standard” data source for QV Development</a:t>
            </a:r>
            <a:endParaRPr lang="en-US" sz="7200" dirty="0" smtClean="0"/>
          </a:p>
          <a:p>
            <a:pPr lvl="1">
              <a:buFont typeface="Arial" pitchFamily="34" charset="0"/>
              <a:buChar char="•"/>
            </a:pPr>
            <a:r>
              <a:rPr lang="en-US" sz="7200" dirty="0" smtClean="0"/>
              <a:t>5 connectors, SQL based and MDX based (for BW info cubes/queries)</a:t>
            </a:r>
          </a:p>
          <a:p>
            <a:pPr lvl="0">
              <a:buFont typeface="Arial" pitchFamily="34" charset="0"/>
              <a:buChar char="•"/>
            </a:pPr>
            <a:r>
              <a:rPr lang="en-US" sz="8000" dirty="0" smtClean="0"/>
              <a:t>Reads SAP data dictionary</a:t>
            </a:r>
          </a:p>
          <a:p>
            <a:pPr lvl="1">
              <a:buFont typeface="Arial" pitchFamily="34" charset="0"/>
              <a:buChar char="•"/>
            </a:pPr>
            <a:r>
              <a:rPr lang="en-US" sz="7200" dirty="0" smtClean="0"/>
              <a:t>Reads Cluster, Pool and Transparent tables</a:t>
            </a:r>
          </a:p>
          <a:p>
            <a:pPr lvl="1">
              <a:buFont typeface="Arial" pitchFamily="34" charset="0"/>
              <a:buChar char="•"/>
            </a:pPr>
            <a:r>
              <a:rPr lang="en-US" sz="7200" dirty="0" smtClean="0"/>
              <a:t>Including SAP Metadata</a:t>
            </a:r>
          </a:p>
          <a:p>
            <a:pPr lvl="1">
              <a:buFont typeface="Arial" pitchFamily="34" charset="0"/>
              <a:buChar char="•"/>
            </a:pPr>
            <a:r>
              <a:rPr lang="en-US" sz="7200" dirty="0" smtClean="0"/>
              <a:t>Extracts tables/views from SAP (standard or custom Z* and Y*)</a:t>
            </a:r>
          </a:p>
          <a:p>
            <a:pPr lvl="1">
              <a:buFont typeface="Arial" pitchFamily="34" charset="0"/>
              <a:buChar char="•"/>
            </a:pPr>
            <a:r>
              <a:rPr lang="en-US" sz="7200" dirty="0" smtClean="0"/>
              <a:t>Extracts BW info cubes/BEX queries or ODS/DSO</a:t>
            </a:r>
          </a:p>
          <a:p>
            <a:pPr lvl="1">
              <a:buFont typeface="Arial" pitchFamily="34" charset="0"/>
              <a:buChar char="•"/>
            </a:pPr>
            <a:r>
              <a:rPr lang="en-US" sz="7200" dirty="0" smtClean="0"/>
              <a:t>Extracts from SAP queries and ABAP reports</a:t>
            </a:r>
          </a:p>
          <a:p>
            <a:pPr lvl="0">
              <a:buFont typeface="Arial" pitchFamily="34" charset="0"/>
              <a:buChar char="•"/>
            </a:pPr>
            <a:r>
              <a:rPr lang="en-US" sz="8000" dirty="0" smtClean="0"/>
              <a:t>Compatible with R/3 &gt;= 4.6C and BW &gt;= 3.1</a:t>
            </a:r>
          </a:p>
          <a:p>
            <a:pPr lvl="1">
              <a:buFont typeface="Arial" pitchFamily="34" charset="0"/>
              <a:buChar char="•"/>
            </a:pPr>
            <a:r>
              <a:rPr lang="en-US" sz="8000" dirty="0" smtClean="0"/>
              <a:t>Initial certification December 2006</a:t>
            </a:r>
          </a:p>
          <a:p>
            <a:pPr lvl="1">
              <a:buFont typeface="Arial" pitchFamily="34" charset="0"/>
              <a:buChar char="•"/>
            </a:pPr>
            <a:r>
              <a:rPr lang="en-US" sz="7200" dirty="0" smtClean="0"/>
              <a:t>Recertified April 2009</a:t>
            </a:r>
          </a:p>
          <a:p>
            <a:pPr lvl="1"/>
            <a:endParaRPr lang="de-DE" sz="1000" dirty="0" smtClean="0"/>
          </a:p>
          <a:p>
            <a:endParaRPr lang="en-US" sz="2000" dirty="0" smtClean="0"/>
          </a:p>
          <a:p>
            <a:endParaRPr lang="en-US" sz="2000" dirty="0" smtClean="0"/>
          </a:p>
          <a:p>
            <a:endParaRPr lang="en-US" sz="2000" dirty="0" smtClean="0"/>
          </a:p>
          <a:p>
            <a:endParaRPr lang="en-US" sz="2000" dirty="0" smtClean="0"/>
          </a:p>
          <a:p>
            <a:endParaRPr lang="en-US" sz="2000" dirty="0"/>
          </a:p>
        </p:txBody>
      </p:sp>
    </p:spTree>
    <p:extLst>
      <p:ext uri="{BB962C8B-B14F-4D97-AF65-F5344CB8AC3E}">
        <p14:creationId xmlns:p14="http://schemas.microsoft.com/office/powerpoint/2010/main" val="3617393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12647" y="387334"/>
            <a:ext cx="8531353" cy="633995"/>
          </a:xfrm>
        </p:spPr>
        <p:txBody>
          <a:bodyPr>
            <a:noAutofit/>
          </a:bodyPr>
          <a:lstStyle/>
          <a:p>
            <a:r>
              <a:rPr lang="en-US" dirty="0" smtClean="0"/>
              <a:t>Overview of all </a:t>
            </a:r>
            <a:r>
              <a:rPr lang="sv-SE" dirty="0" smtClean="0"/>
              <a:t>Qlikview connectors for use with SAP </a:t>
            </a:r>
            <a:r>
              <a:rPr lang="en-US" dirty="0" err="1" smtClean="0"/>
              <a:t>Netweaver</a:t>
            </a:r>
            <a:r>
              <a:rPr lang="en-US" dirty="0" smtClean="0"/>
              <a:t> ®</a:t>
            </a:r>
            <a:endParaRPr lang="en-US" dirty="0"/>
          </a:p>
        </p:txBody>
      </p:sp>
      <p:sp>
        <p:nvSpPr>
          <p:cNvPr id="27" name="Text Placeholder 26"/>
          <p:cNvSpPr>
            <a:spLocks noGrp="1"/>
          </p:cNvSpPr>
          <p:nvPr>
            <p:ph type="body" sz="quarter" idx="10"/>
          </p:nvPr>
        </p:nvSpPr>
        <p:spPr/>
        <p:txBody>
          <a:bodyPr/>
          <a:lstStyle/>
          <a:p>
            <a:endParaRPr lang="en-US" dirty="0"/>
          </a:p>
        </p:txBody>
      </p:sp>
      <p:sp>
        <p:nvSpPr>
          <p:cNvPr id="28" name="Rectangle 30"/>
          <p:cNvSpPr>
            <a:spLocks noChangeArrowheads="1"/>
          </p:cNvSpPr>
          <p:nvPr/>
        </p:nvSpPr>
        <p:spPr bwMode="auto">
          <a:xfrm>
            <a:off x="2514600" y="4800600"/>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sv-SE" sz="1400" b="1" dirty="0">
                <a:latin typeface="Arial Unicode MS" pitchFamily="34" charset="-128"/>
              </a:rPr>
              <a:t>DSO/ODS</a:t>
            </a:r>
          </a:p>
          <a:p>
            <a:pPr algn="ctr">
              <a:defRPr/>
            </a:pPr>
            <a:r>
              <a:rPr lang="sv-SE" sz="1400" b="1" dirty="0">
                <a:latin typeface="Arial Unicode MS" pitchFamily="34" charset="-128"/>
              </a:rPr>
              <a:t>Connector</a:t>
            </a:r>
            <a:endParaRPr lang="en-US" sz="1400" b="1" dirty="0">
              <a:latin typeface="Arial Unicode MS" pitchFamily="34" charset="-128"/>
            </a:endParaRPr>
          </a:p>
        </p:txBody>
      </p:sp>
      <p:sp>
        <p:nvSpPr>
          <p:cNvPr id="29" name="Rectangle 28"/>
          <p:cNvSpPr>
            <a:spLocks noChangeArrowheads="1"/>
          </p:cNvSpPr>
          <p:nvPr/>
        </p:nvSpPr>
        <p:spPr bwMode="auto">
          <a:xfrm>
            <a:off x="638175" y="1317434"/>
            <a:ext cx="1547812" cy="3962400"/>
          </a:xfrm>
          <a:prstGeom prst="rect">
            <a:avLst/>
          </a:prstGeom>
          <a:solidFill>
            <a:schemeClr val="accent1"/>
          </a:solidFill>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001">
            <a:schemeClr val="lt2"/>
          </a:fillRef>
          <a:effectRef idx="0">
            <a:schemeClr val="accent1"/>
          </a:effectRef>
          <a:fontRef idx="minor">
            <a:schemeClr val="lt1"/>
          </a:fontRef>
        </p:style>
        <p:txBody>
          <a:bodyPr wrap="none" anchor="ctr"/>
          <a:lstStyle/>
          <a:p>
            <a:pPr algn="ctr">
              <a:defRPr/>
            </a:pPr>
            <a:r>
              <a:rPr lang="en-US" sz="1600" b="1" dirty="0">
                <a:latin typeface="Arial Unicode MS" pitchFamily="34" charset="-128"/>
              </a:rPr>
              <a:t>QlikView</a:t>
            </a:r>
          </a:p>
          <a:p>
            <a:pPr algn="ctr">
              <a:defRPr/>
            </a:pPr>
            <a:r>
              <a:rPr lang="en-US" sz="1600" b="1" dirty="0">
                <a:latin typeface="Arial Unicode MS" pitchFamily="34" charset="-128"/>
              </a:rPr>
              <a:t> Developer</a:t>
            </a:r>
          </a:p>
          <a:p>
            <a:pPr algn="ctr">
              <a:defRPr/>
            </a:pPr>
            <a:r>
              <a:rPr lang="en-US" sz="1600" b="1" dirty="0">
                <a:latin typeface="Arial Unicode MS" pitchFamily="34" charset="-128"/>
              </a:rPr>
              <a:t>or</a:t>
            </a:r>
          </a:p>
          <a:p>
            <a:pPr algn="ctr">
              <a:defRPr/>
            </a:pPr>
            <a:r>
              <a:rPr lang="en-US" sz="1600" b="1" dirty="0" smtClean="0">
                <a:latin typeface="Arial Unicode MS" pitchFamily="34" charset="-128"/>
              </a:rPr>
              <a:t>Server/Publisher</a:t>
            </a:r>
            <a:endParaRPr lang="en-US" sz="1600" b="1" dirty="0">
              <a:latin typeface="Arial Unicode MS" pitchFamily="34" charset="-128"/>
            </a:endParaRPr>
          </a:p>
        </p:txBody>
      </p:sp>
      <p:sp>
        <p:nvSpPr>
          <p:cNvPr id="30" name="Rectangle 29"/>
          <p:cNvSpPr>
            <a:spLocks noChangeArrowheads="1"/>
          </p:cNvSpPr>
          <p:nvPr/>
        </p:nvSpPr>
        <p:spPr bwMode="auto">
          <a:xfrm>
            <a:off x="2514600" y="3962400"/>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400" b="1" dirty="0">
                <a:latin typeface="Arial Unicode MS" pitchFamily="34" charset="-128"/>
              </a:rPr>
              <a:t>OLAP</a:t>
            </a:r>
            <a:br>
              <a:rPr lang="en-US" sz="1400" b="1" dirty="0">
                <a:latin typeface="Arial Unicode MS" pitchFamily="34" charset="-128"/>
              </a:rPr>
            </a:br>
            <a:r>
              <a:rPr lang="en-US" sz="1400" b="1" dirty="0">
                <a:latin typeface="Arial Unicode MS" pitchFamily="34" charset="-128"/>
              </a:rPr>
              <a:t>Connector</a:t>
            </a:r>
          </a:p>
        </p:txBody>
      </p:sp>
      <p:sp>
        <p:nvSpPr>
          <p:cNvPr id="31" name="Rectangle 30"/>
          <p:cNvSpPr>
            <a:spLocks noChangeArrowheads="1"/>
          </p:cNvSpPr>
          <p:nvPr/>
        </p:nvSpPr>
        <p:spPr bwMode="auto">
          <a:xfrm>
            <a:off x="4129087" y="3814763"/>
            <a:ext cx="4176713" cy="2024062"/>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lstStyle/>
          <a:p>
            <a:pPr algn="ctr">
              <a:defRPr/>
            </a:pPr>
            <a:r>
              <a:rPr lang="en-US" sz="1800" b="1" dirty="0">
                <a:latin typeface="Arial Unicode MS" pitchFamily="34" charset="-128"/>
              </a:rPr>
              <a:t>SAP BW / BI</a:t>
            </a:r>
          </a:p>
        </p:txBody>
      </p:sp>
      <p:sp>
        <p:nvSpPr>
          <p:cNvPr id="32" name="Rectangle 31"/>
          <p:cNvSpPr>
            <a:spLocks noChangeArrowheads="1"/>
          </p:cNvSpPr>
          <p:nvPr/>
        </p:nvSpPr>
        <p:spPr bwMode="auto">
          <a:xfrm>
            <a:off x="4487862" y="4124325"/>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OLAP</a:t>
            </a:r>
            <a:br>
              <a:rPr lang="en-US" sz="1200" b="1" dirty="0">
                <a:latin typeface="Arial Unicode MS" pitchFamily="34" charset="-128"/>
              </a:rPr>
            </a:br>
            <a:r>
              <a:rPr lang="en-US" sz="1200" b="1" dirty="0">
                <a:latin typeface="Arial Unicode MS" pitchFamily="34" charset="-128"/>
              </a:rPr>
              <a:t>BAPI</a:t>
            </a:r>
          </a:p>
        </p:txBody>
      </p:sp>
      <p:sp>
        <p:nvSpPr>
          <p:cNvPr id="33" name="Rectangle 7"/>
          <p:cNvSpPr>
            <a:spLocks noChangeArrowheads="1"/>
          </p:cNvSpPr>
          <p:nvPr/>
        </p:nvSpPr>
        <p:spPr bwMode="auto">
          <a:xfrm>
            <a:off x="7086600" y="4086225"/>
            <a:ext cx="936625" cy="647700"/>
          </a:xfrm>
          <a:prstGeom prst="rect">
            <a:avLst/>
          </a:prstGeom>
          <a:solidFill>
            <a:schemeClr val="accent1"/>
          </a:solidFill>
          <a:ln w="57150" cap="sq">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Cube</a:t>
            </a:r>
          </a:p>
        </p:txBody>
      </p:sp>
      <p:sp>
        <p:nvSpPr>
          <p:cNvPr id="34" name="Line 10"/>
          <p:cNvSpPr>
            <a:spLocks noChangeShapeType="1"/>
          </p:cNvSpPr>
          <p:nvPr/>
        </p:nvSpPr>
        <p:spPr bwMode="auto">
          <a:xfrm>
            <a:off x="5424488" y="4610100"/>
            <a:ext cx="215900"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35" name="Line 11"/>
          <p:cNvSpPr>
            <a:spLocks noChangeShapeType="1"/>
          </p:cNvSpPr>
          <p:nvPr/>
        </p:nvSpPr>
        <p:spPr bwMode="auto">
          <a:xfrm flipV="1">
            <a:off x="6553200" y="4543425"/>
            <a:ext cx="509588" cy="762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36" name="AutoShape 14"/>
          <p:cNvSpPr>
            <a:spLocks noChangeArrowheads="1"/>
          </p:cNvSpPr>
          <p:nvPr/>
        </p:nvSpPr>
        <p:spPr bwMode="auto">
          <a:xfrm>
            <a:off x="1143000" y="5410200"/>
            <a:ext cx="576263" cy="504825"/>
          </a:xfrm>
          <a:prstGeom prst="can">
            <a:avLst>
              <a:gd name="adj" fmla="val 25000"/>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600" dirty="0">
                <a:latin typeface="Arial Unicode MS" pitchFamily="34" charset="-128"/>
              </a:rPr>
              <a:t>QVD</a:t>
            </a:r>
          </a:p>
        </p:txBody>
      </p:sp>
      <p:sp>
        <p:nvSpPr>
          <p:cNvPr id="37" name="Line 16"/>
          <p:cNvSpPr>
            <a:spLocks noChangeShapeType="1"/>
          </p:cNvSpPr>
          <p:nvPr/>
        </p:nvSpPr>
        <p:spPr bwMode="auto">
          <a:xfrm>
            <a:off x="5410200" y="4238625"/>
            <a:ext cx="1676400" cy="1524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38" name="Line 15"/>
          <p:cNvSpPr>
            <a:spLocks noChangeShapeType="1"/>
          </p:cNvSpPr>
          <p:nvPr/>
        </p:nvSpPr>
        <p:spPr bwMode="auto">
          <a:xfrm>
            <a:off x="1447800" y="5257800"/>
            <a:ext cx="0" cy="217488"/>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39" name="Rectangle 17"/>
          <p:cNvSpPr>
            <a:spLocks noChangeArrowheads="1"/>
          </p:cNvSpPr>
          <p:nvPr/>
        </p:nvSpPr>
        <p:spPr bwMode="auto">
          <a:xfrm>
            <a:off x="4129087" y="1190625"/>
            <a:ext cx="4176713" cy="25146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lstStyle/>
          <a:p>
            <a:pPr algn="ctr">
              <a:defRPr/>
            </a:pPr>
            <a:r>
              <a:rPr lang="en-US" sz="1800" b="1" dirty="0">
                <a:latin typeface="Arial Unicode MS" pitchFamily="34" charset="-128"/>
              </a:rPr>
              <a:t>Any SAP system</a:t>
            </a:r>
          </a:p>
        </p:txBody>
      </p:sp>
      <p:sp>
        <p:nvSpPr>
          <p:cNvPr id="40" name="Rectangle 18"/>
          <p:cNvSpPr>
            <a:spLocks noChangeArrowheads="1"/>
          </p:cNvSpPr>
          <p:nvPr/>
        </p:nvSpPr>
        <p:spPr bwMode="auto">
          <a:xfrm>
            <a:off x="4495800" y="1524000"/>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QVC RFC</a:t>
            </a:r>
          </a:p>
          <a:p>
            <a:pPr algn="ctr">
              <a:defRPr/>
            </a:pPr>
            <a:r>
              <a:rPr lang="en-US" sz="1200" b="1" dirty="0">
                <a:latin typeface="Arial Unicode MS" pitchFamily="34" charset="-128"/>
              </a:rPr>
              <a:t>Functions</a:t>
            </a:r>
          </a:p>
        </p:txBody>
      </p:sp>
      <p:sp>
        <p:nvSpPr>
          <p:cNvPr id="41" name="Rectangle 19"/>
          <p:cNvSpPr>
            <a:spLocks noChangeArrowheads="1"/>
          </p:cNvSpPr>
          <p:nvPr/>
        </p:nvSpPr>
        <p:spPr bwMode="auto">
          <a:xfrm>
            <a:off x="5640387" y="3014663"/>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OpenSQL</a:t>
            </a:r>
          </a:p>
        </p:txBody>
      </p:sp>
      <p:sp>
        <p:nvSpPr>
          <p:cNvPr id="42" name="Line 20"/>
          <p:cNvSpPr>
            <a:spLocks noChangeShapeType="1"/>
          </p:cNvSpPr>
          <p:nvPr/>
        </p:nvSpPr>
        <p:spPr bwMode="auto">
          <a:xfrm>
            <a:off x="5424488" y="3373438"/>
            <a:ext cx="215900"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43" name="Line 21"/>
          <p:cNvSpPr>
            <a:spLocks noChangeShapeType="1"/>
          </p:cNvSpPr>
          <p:nvPr/>
        </p:nvSpPr>
        <p:spPr bwMode="auto">
          <a:xfrm flipV="1">
            <a:off x="6600825" y="3124200"/>
            <a:ext cx="228600" cy="2286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44" name="AutoShape 22"/>
          <p:cNvSpPr>
            <a:spLocks noChangeArrowheads="1"/>
          </p:cNvSpPr>
          <p:nvPr/>
        </p:nvSpPr>
        <p:spPr bwMode="auto">
          <a:xfrm>
            <a:off x="6864350" y="2108200"/>
            <a:ext cx="660400" cy="931863"/>
          </a:xfrm>
          <a:prstGeom prst="can">
            <a:avLst>
              <a:gd name="adj" fmla="val 35276"/>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de-DE" sz="1000"/>
              <a:t>DB</a:t>
            </a:r>
          </a:p>
        </p:txBody>
      </p:sp>
      <p:sp>
        <p:nvSpPr>
          <p:cNvPr id="45" name="Rectangle 23"/>
          <p:cNvSpPr>
            <a:spLocks noChangeArrowheads="1"/>
          </p:cNvSpPr>
          <p:nvPr/>
        </p:nvSpPr>
        <p:spPr bwMode="auto">
          <a:xfrm>
            <a:off x="2514600" y="1371600"/>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400" b="1" dirty="0">
                <a:latin typeface="Arial Unicode MS" pitchFamily="34" charset="-128"/>
              </a:rPr>
              <a:t>Report</a:t>
            </a:r>
          </a:p>
          <a:p>
            <a:pPr algn="ctr">
              <a:defRPr/>
            </a:pPr>
            <a:r>
              <a:rPr lang="en-US" sz="1400" b="1" dirty="0">
                <a:latin typeface="Arial Unicode MS" pitchFamily="34" charset="-128"/>
              </a:rPr>
              <a:t>Connector</a:t>
            </a:r>
          </a:p>
        </p:txBody>
      </p:sp>
      <p:sp>
        <p:nvSpPr>
          <p:cNvPr id="46" name="Line 26"/>
          <p:cNvSpPr>
            <a:spLocks noChangeShapeType="1"/>
          </p:cNvSpPr>
          <p:nvPr/>
        </p:nvSpPr>
        <p:spPr bwMode="auto">
          <a:xfrm flipV="1">
            <a:off x="3505200" y="3124200"/>
            <a:ext cx="914400"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47" name="Line 12"/>
          <p:cNvSpPr>
            <a:spLocks noChangeShapeType="1"/>
          </p:cNvSpPr>
          <p:nvPr/>
        </p:nvSpPr>
        <p:spPr bwMode="auto">
          <a:xfrm flipH="1">
            <a:off x="2185988" y="4343400"/>
            <a:ext cx="287337"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48" name="Rectangle 5"/>
          <p:cNvSpPr>
            <a:spLocks noChangeArrowheads="1"/>
          </p:cNvSpPr>
          <p:nvPr/>
        </p:nvSpPr>
        <p:spPr bwMode="auto">
          <a:xfrm>
            <a:off x="4491037" y="4891087"/>
            <a:ext cx="936625" cy="642938"/>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ODS</a:t>
            </a:r>
            <a:br>
              <a:rPr lang="en-US" sz="1200" b="1" dirty="0">
                <a:latin typeface="Arial Unicode MS" pitchFamily="34" charset="-128"/>
              </a:rPr>
            </a:br>
            <a:r>
              <a:rPr lang="en-US" sz="1200" b="1" dirty="0">
                <a:latin typeface="Arial Unicode MS" pitchFamily="34" charset="-128"/>
              </a:rPr>
              <a:t>BAPI</a:t>
            </a:r>
          </a:p>
        </p:txBody>
      </p:sp>
      <p:sp>
        <p:nvSpPr>
          <p:cNvPr id="49" name="Rectangle 5"/>
          <p:cNvSpPr>
            <a:spLocks noChangeArrowheads="1"/>
          </p:cNvSpPr>
          <p:nvPr/>
        </p:nvSpPr>
        <p:spPr bwMode="auto">
          <a:xfrm>
            <a:off x="5634037" y="4967288"/>
            <a:ext cx="936625" cy="500062"/>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DSO/ODS</a:t>
            </a:r>
          </a:p>
        </p:txBody>
      </p:sp>
      <p:sp>
        <p:nvSpPr>
          <p:cNvPr id="50" name="Line 10"/>
          <p:cNvSpPr>
            <a:spLocks noChangeShapeType="1"/>
          </p:cNvSpPr>
          <p:nvPr/>
        </p:nvSpPr>
        <p:spPr bwMode="auto">
          <a:xfrm>
            <a:off x="5419725" y="5181600"/>
            <a:ext cx="215900"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51" name="Line 12"/>
          <p:cNvSpPr>
            <a:spLocks noChangeShapeType="1"/>
          </p:cNvSpPr>
          <p:nvPr/>
        </p:nvSpPr>
        <p:spPr bwMode="auto">
          <a:xfrm flipH="1">
            <a:off x="2190750" y="5029200"/>
            <a:ext cx="287338"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52" name="Line 12"/>
          <p:cNvSpPr>
            <a:spLocks noChangeShapeType="1"/>
          </p:cNvSpPr>
          <p:nvPr/>
        </p:nvSpPr>
        <p:spPr bwMode="auto">
          <a:xfrm flipH="1">
            <a:off x="2185988" y="3019425"/>
            <a:ext cx="287337"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53" name="Line 26"/>
          <p:cNvSpPr>
            <a:spLocks noChangeShapeType="1"/>
          </p:cNvSpPr>
          <p:nvPr/>
        </p:nvSpPr>
        <p:spPr bwMode="auto">
          <a:xfrm flipV="1">
            <a:off x="3429000" y="4267200"/>
            <a:ext cx="990600" cy="1905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54" name="Line 26"/>
          <p:cNvSpPr>
            <a:spLocks noChangeShapeType="1"/>
          </p:cNvSpPr>
          <p:nvPr/>
        </p:nvSpPr>
        <p:spPr bwMode="auto">
          <a:xfrm flipV="1">
            <a:off x="3467100" y="5105400"/>
            <a:ext cx="952500"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55" name="Rectangle 6"/>
          <p:cNvSpPr>
            <a:spLocks noChangeArrowheads="1"/>
          </p:cNvSpPr>
          <p:nvPr/>
        </p:nvSpPr>
        <p:spPr bwMode="auto">
          <a:xfrm>
            <a:off x="5640387" y="4324350"/>
            <a:ext cx="936625" cy="5715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BEX</a:t>
            </a:r>
            <a:br>
              <a:rPr lang="en-US" sz="1200" b="1" dirty="0">
                <a:latin typeface="Arial Unicode MS" pitchFamily="34" charset="-128"/>
              </a:rPr>
            </a:br>
            <a:r>
              <a:rPr lang="en-US" sz="1200" b="1" dirty="0">
                <a:latin typeface="Arial Unicode MS" pitchFamily="34" charset="-128"/>
              </a:rPr>
              <a:t>Query</a:t>
            </a:r>
          </a:p>
        </p:txBody>
      </p:sp>
      <p:sp>
        <p:nvSpPr>
          <p:cNvPr id="56" name="Rectangle 23"/>
          <p:cNvSpPr>
            <a:spLocks noChangeArrowheads="1"/>
          </p:cNvSpPr>
          <p:nvPr/>
        </p:nvSpPr>
        <p:spPr bwMode="auto">
          <a:xfrm>
            <a:off x="2495550" y="2066925"/>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400" b="1" dirty="0">
                <a:latin typeface="Arial Unicode MS" pitchFamily="34" charset="-128"/>
              </a:rPr>
              <a:t>Query</a:t>
            </a:r>
          </a:p>
          <a:p>
            <a:pPr algn="ctr">
              <a:defRPr/>
            </a:pPr>
            <a:r>
              <a:rPr lang="en-US" sz="1400" b="1" dirty="0">
                <a:latin typeface="Arial Unicode MS" pitchFamily="34" charset="-128"/>
              </a:rPr>
              <a:t>Connector</a:t>
            </a:r>
          </a:p>
        </p:txBody>
      </p:sp>
      <p:sp>
        <p:nvSpPr>
          <p:cNvPr id="57" name="Rectangle 23"/>
          <p:cNvSpPr>
            <a:spLocks noChangeArrowheads="1"/>
          </p:cNvSpPr>
          <p:nvPr/>
        </p:nvSpPr>
        <p:spPr bwMode="auto">
          <a:xfrm>
            <a:off x="2514600" y="2819400"/>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400" b="1" dirty="0">
                <a:latin typeface="Arial Unicode MS" pitchFamily="34" charset="-128"/>
              </a:rPr>
              <a:t>SQL</a:t>
            </a:r>
          </a:p>
          <a:p>
            <a:pPr algn="ctr">
              <a:defRPr/>
            </a:pPr>
            <a:r>
              <a:rPr lang="en-US" sz="1400" b="1" dirty="0">
                <a:latin typeface="Arial Unicode MS" pitchFamily="34" charset="-128"/>
              </a:rPr>
              <a:t>Connector</a:t>
            </a:r>
          </a:p>
        </p:txBody>
      </p:sp>
      <p:sp>
        <p:nvSpPr>
          <p:cNvPr id="58" name="Line 12"/>
          <p:cNvSpPr>
            <a:spLocks noChangeShapeType="1"/>
          </p:cNvSpPr>
          <p:nvPr/>
        </p:nvSpPr>
        <p:spPr bwMode="auto">
          <a:xfrm flipH="1">
            <a:off x="2209800" y="2362200"/>
            <a:ext cx="287338"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59" name="Line 12"/>
          <p:cNvSpPr>
            <a:spLocks noChangeShapeType="1"/>
          </p:cNvSpPr>
          <p:nvPr/>
        </p:nvSpPr>
        <p:spPr bwMode="auto">
          <a:xfrm flipH="1">
            <a:off x="2209800" y="1676400"/>
            <a:ext cx="287338"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60" name="Rectangle 18"/>
          <p:cNvSpPr>
            <a:spLocks noChangeArrowheads="1"/>
          </p:cNvSpPr>
          <p:nvPr/>
        </p:nvSpPr>
        <p:spPr bwMode="auto">
          <a:xfrm>
            <a:off x="4497387" y="2289175"/>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QVC RFC</a:t>
            </a:r>
          </a:p>
          <a:p>
            <a:pPr algn="ctr">
              <a:defRPr/>
            </a:pPr>
            <a:r>
              <a:rPr lang="en-US" sz="1200" b="1" dirty="0">
                <a:latin typeface="Arial Unicode MS" pitchFamily="34" charset="-128"/>
              </a:rPr>
              <a:t>Functions</a:t>
            </a:r>
          </a:p>
        </p:txBody>
      </p:sp>
      <p:sp>
        <p:nvSpPr>
          <p:cNvPr id="61" name="Rectangle 19"/>
          <p:cNvSpPr>
            <a:spLocks noChangeArrowheads="1"/>
          </p:cNvSpPr>
          <p:nvPr/>
        </p:nvSpPr>
        <p:spPr bwMode="auto">
          <a:xfrm>
            <a:off x="5649912" y="2290763"/>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OpenSQL</a:t>
            </a:r>
          </a:p>
        </p:txBody>
      </p:sp>
      <p:sp>
        <p:nvSpPr>
          <p:cNvPr id="62" name="Line 20"/>
          <p:cNvSpPr>
            <a:spLocks noChangeShapeType="1"/>
          </p:cNvSpPr>
          <p:nvPr/>
        </p:nvSpPr>
        <p:spPr bwMode="auto">
          <a:xfrm>
            <a:off x="5434013" y="2649538"/>
            <a:ext cx="215900"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63" name="Rectangle 18"/>
          <p:cNvSpPr>
            <a:spLocks noChangeArrowheads="1"/>
          </p:cNvSpPr>
          <p:nvPr/>
        </p:nvSpPr>
        <p:spPr bwMode="auto">
          <a:xfrm>
            <a:off x="4495800" y="3048000"/>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QVC RFC</a:t>
            </a:r>
          </a:p>
          <a:p>
            <a:pPr algn="ctr">
              <a:defRPr/>
            </a:pPr>
            <a:r>
              <a:rPr lang="en-US" sz="1200" b="1" dirty="0">
                <a:latin typeface="Arial Unicode MS" pitchFamily="34" charset="-128"/>
              </a:rPr>
              <a:t>Functions</a:t>
            </a:r>
          </a:p>
        </p:txBody>
      </p:sp>
      <p:sp>
        <p:nvSpPr>
          <p:cNvPr id="64" name="Rectangle 19"/>
          <p:cNvSpPr>
            <a:spLocks noChangeArrowheads="1"/>
          </p:cNvSpPr>
          <p:nvPr/>
        </p:nvSpPr>
        <p:spPr bwMode="auto">
          <a:xfrm>
            <a:off x="5659437" y="1566863"/>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OpenSQL</a:t>
            </a:r>
          </a:p>
        </p:txBody>
      </p:sp>
      <p:sp>
        <p:nvSpPr>
          <p:cNvPr id="65" name="Line 20"/>
          <p:cNvSpPr>
            <a:spLocks noChangeShapeType="1"/>
          </p:cNvSpPr>
          <p:nvPr/>
        </p:nvSpPr>
        <p:spPr bwMode="auto">
          <a:xfrm>
            <a:off x="5443538" y="1925638"/>
            <a:ext cx="215900"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66" name="Line 26"/>
          <p:cNvSpPr>
            <a:spLocks noChangeShapeType="1"/>
          </p:cNvSpPr>
          <p:nvPr/>
        </p:nvSpPr>
        <p:spPr bwMode="auto">
          <a:xfrm flipV="1">
            <a:off x="3514725" y="2476500"/>
            <a:ext cx="914400"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67" name="Line 26"/>
          <p:cNvSpPr>
            <a:spLocks noChangeShapeType="1"/>
          </p:cNvSpPr>
          <p:nvPr/>
        </p:nvSpPr>
        <p:spPr bwMode="auto">
          <a:xfrm flipV="1">
            <a:off x="3524250" y="1781175"/>
            <a:ext cx="914400"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68" name="Line 21"/>
          <p:cNvSpPr>
            <a:spLocks noChangeShapeType="1"/>
          </p:cNvSpPr>
          <p:nvPr/>
        </p:nvSpPr>
        <p:spPr bwMode="auto">
          <a:xfrm>
            <a:off x="6553200" y="2590800"/>
            <a:ext cx="287338" cy="1588"/>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69" name="Line 21"/>
          <p:cNvSpPr>
            <a:spLocks noChangeShapeType="1"/>
          </p:cNvSpPr>
          <p:nvPr/>
        </p:nvSpPr>
        <p:spPr bwMode="auto">
          <a:xfrm>
            <a:off x="6610350" y="1905000"/>
            <a:ext cx="247650" cy="1524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cxnSp>
        <p:nvCxnSpPr>
          <p:cNvPr id="70" name="Elbow Connector 69"/>
          <p:cNvCxnSpPr/>
          <p:nvPr/>
        </p:nvCxnSpPr>
        <p:spPr>
          <a:xfrm>
            <a:off x="3429000" y="3373438"/>
            <a:ext cx="3962400" cy="762000"/>
          </a:xfrm>
          <a:prstGeom prst="bentConnector3">
            <a:avLst>
              <a:gd name="adj1" fmla="val 13171"/>
            </a:avLst>
          </a:prstGeom>
          <a:ln w="4445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1" name="Elbow Connector 70"/>
          <p:cNvCxnSpPr/>
          <p:nvPr/>
        </p:nvCxnSpPr>
        <p:spPr>
          <a:xfrm>
            <a:off x="3432175" y="3373438"/>
            <a:ext cx="2339975" cy="1600200"/>
          </a:xfrm>
          <a:prstGeom prst="bentConnector3">
            <a:avLst>
              <a:gd name="adj1" fmla="val 50000"/>
            </a:avLst>
          </a:prstGeom>
          <a:ln w="44450">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274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Pros and Cons for the different connectors</a:t>
            </a:r>
            <a:endParaRPr lang="en-US" dirty="0"/>
          </a:p>
        </p:txBody>
      </p:sp>
      <p:graphicFrame>
        <p:nvGraphicFramePr>
          <p:cNvPr id="6" name="Content Placeholder 5"/>
          <p:cNvGraphicFramePr>
            <a:graphicFrameLocks noGrp="1"/>
          </p:cNvGraphicFramePr>
          <p:nvPr>
            <p:ph type="pic" sz="quarter" idx="13"/>
          </p:nvPr>
        </p:nvGraphicFramePr>
        <p:xfrm>
          <a:off x="612648" y="1021329"/>
          <a:ext cx="8167794" cy="5424402"/>
        </p:xfrm>
        <a:graphic>
          <a:graphicData uri="http://schemas.openxmlformats.org/drawingml/2006/table">
            <a:tbl>
              <a:tblPr firstRow="1" bandRow="1">
                <a:tableStyleId>{5C22544A-7EE6-4342-B048-85BDC9FD1C3A}</a:tableStyleId>
              </a:tblPr>
              <a:tblGrid>
                <a:gridCol w="2722598"/>
                <a:gridCol w="2722598"/>
                <a:gridCol w="2722598"/>
              </a:tblGrid>
              <a:tr h="440228">
                <a:tc gridSpan="3">
                  <a:txBody>
                    <a:bodyPr/>
                    <a:lstStyle/>
                    <a:p>
                      <a:pPr algn="ctr"/>
                      <a:r>
                        <a:rPr lang="en-US" sz="1500" b="0" i="0" dirty="0" smtClean="0">
                          <a:solidFill>
                            <a:schemeClr val="accent4"/>
                          </a:solidFill>
                        </a:rPr>
                        <a:t>                                               </a:t>
                      </a:r>
                      <a:r>
                        <a:rPr lang="en-US" sz="1500" b="1" i="0" dirty="0" smtClean="0">
                          <a:solidFill>
                            <a:schemeClr val="accent4"/>
                          </a:solidFill>
                        </a:rPr>
                        <a:t>Advantages                              Disadvantages</a:t>
                      </a:r>
                      <a:endParaRPr lang="en-US" sz="1500" b="1" i="0" dirty="0">
                        <a:solidFill>
                          <a:schemeClr val="accent4"/>
                        </a:solidFill>
                      </a:endParaRPr>
                    </a:p>
                  </a:txBody>
                  <a:tcPr marL="91458" marR="91458">
                    <a:solidFill>
                      <a:schemeClr val="accent1"/>
                    </a:solidFill>
                  </a:tcPr>
                </a:tc>
                <a:tc hMerge="1">
                  <a:txBody>
                    <a:bodyPr/>
                    <a:lstStyle/>
                    <a:p>
                      <a:endParaRPr lang="en-US"/>
                    </a:p>
                  </a:txBody>
                  <a:tcPr/>
                </a:tc>
                <a:tc hMerge="1">
                  <a:txBody>
                    <a:bodyPr/>
                    <a:lstStyle/>
                    <a:p>
                      <a:endParaRPr lang="en-US"/>
                    </a:p>
                  </a:txBody>
                  <a:tcPr/>
                </a:tc>
              </a:tr>
              <a:tr h="880456">
                <a:tc>
                  <a:txBody>
                    <a:bodyPr/>
                    <a:lstStyle/>
                    <a:p>
                      <a:pPr algn="ctr"/>
                      <a:r>
                        <a:rPr lang="en-US" sz="1800" b="1" dirty="0" smtClean="0"/>
                        <a:t>SQL Connector</a:t>
                      </a:r>
                      <a:endParaRPr lang="en-US" sz="1800" b="1" baseline="0" dirty="0" smtClean="0"/>
                    </a:p>
                  </a:txBody>
                  <a:tcPr marL="91458" marR="91458"/>
                </a:tc>
                <a:tc>
                  <a:txBody>
                    <a:bodyPr/>
                    <a:lstStyle/>
                    <a:p>
                      <a:pPr marL="228600" indent="-228600" algn="l">
                        <a:buFont typeface="Arial" pitchFamily="34" charset="0"/>
                        <a:buChar char="•"/>
                      </a:pPr>
                      <a:r>
                        <a:rPr lang="en-US" sz="1200" kern="1200" dirty="0" smtClean="0">
                          <a:solidFill>
                            <a:schemeClr val="dk1"/>
                          </a:solidFill>
                          <a:latin typeface="+mn-lt"/>
                          <a:ea typeface="+mn-ea"/>
                          <a:cs typeface="+mn-cs"/>
                        </a:rPr>
                        <a:t>Very fast, 20K-50K records/sec</a:t>
                      </a:r>
                    </a:p>
                    <a:p>
                      <a:pPr marL="228600" indent="-228600" algn="l">
                        <a:buFont typeface="Arial" pitchFamily="34" charset="0"/>
                        <a:buChar char="•"/>
                      </a:pPr>
                      <a:r>
                        <a:rPr lang="en-US" sz="1200" kern="1200" dirty="0" smtClean="0">
                          <a:solidFill>
                            <a:schemeClr val="dk1"/>
                          </a:solidFill>
                          <a:latin typeface="+mn-lt"/>
                          <a:ea typeface="+mn-ea"/>
                          <a:cs typeface="+mn-cs"/>
                        </a:rPr>
                        <a:t>Robust, no memory limitations</a:t>
                      </a:r>
                    </a:p>
                    <a:p>
                      <a:pPr marL="228600" indent="-228600" algn="l">
                        <a:buFont typeface="Arial" pitchFamily="34" charset="0"/>
                        <a:buChar char="•"/>
                      </a:pPr>
                      <a:r>
                        <a:rPr lang="en-US" sz="1200" kern="1200" dirty="0" smtClean="0">
                          <a:solidFill>
                            <a:schemeClr val="dk1"/>
                          </a:solidFill>
                          <a:latin typeface="+mn-lt"/>
                          <a:ea typeface="+mn-ea"/>
                          <a:cs typeface="+mn-cs"/>
                        </a:rPr>
                        <a:t>Works with any SAP systems that we support</a:t>
                      </a:r>
                    </a:p>
                    <a:p>
                      <a:pPr>
                        <a:buFont typeface="Arial" pitchFamily="34" charset="0"/>
                        <a:buChar char="•"/>
                      </a:pPr>
                      <a:endParaRPr lang="en-US" sz="1200" dirty="0"/>
                    </a:p>
                  </a:txBody>
                  <a:tcPr marL="91458" marR="91458"/>
                </a:tc>
                <a:tc>
                  <a:txBody>
                    <a:bodyPr/>
                    <a:lstStyle/>
                    <a:p>
                      <a:pPr marL="231775" indent="-231775" algn="l">
                        <a:buFont typeface="Arial" pitchFamily="34" charset="0"/>
                        <a:buChar char="•"/>
                      </a:pPr>
                      <a:r>
                        <a:rPr lang="en-US" sz="1200" kern="1200" dirty="0" smtClean="0">
                          <a:solidFill>
                            <a:schemeClr val="dk1"/>
                          </a:solidFill>
                          <a:latin typeface="+mn-lt"/>
                          <a:ea typeface="+mn-ea"/>
                          <a:cs typeface="+mn-cs"/>
                        </a:rPr>
                        <a:t>Requires installation of transports</a:t>
                      </a:r>
                    </a:p>
                    <a:p>
                      <a:pPr marL="231775" indent="-231775" algn="l">
                        <a:buFont typeface="Arial" pitchFamily="34" charset="0"/>
                        <a:buChar char="•"/>
                      </a:pPr>
                      <a:r>
                        <a:rPr lang="en-US" sz="1200" kern="1200" dirty="0" smtClean="0">
                          <a:solidFill>
                            <a:schemeClr val="dk1"/>
                          </a:solidFill>
                          <a:latin typeface="+mn-lt"/>
                          <a:ea typeface="+mn-ea"/>
                          <a:cs typeface="+mn-cs"/>
                        </a:rPr>
                        <a:t>Works only at the table/view level</a:t>
                      </a:r>
                      <a:endParaRPr lang="en-US" sz="1200" kern="1200" dirty="0">
                        <a:solidFill>
                          <a:schemeClr val="dk1"/>
                        </a:solidFill>
                        <a:latin typeface="+mn-lt"/>
                        <a:ea typeface="+mn-ea"/>
                        <a:cs typeface="+mn-cs"/>
                      </a:endParaRPr>
                    </a:p>
                  </a:txBody>
                  <a:tcPr marL="91458" marR="91458"/>
                </a:tc>
              </a:tr>
              <a:tr h="77793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latin typeface="+mn-lt"/>
                          <a:ea typeface="+mn-ea"/>
                          <a:cs typeface="+mn-cs"/>
                        </a:rPr>
                        <a:t>OLAP Connector</a:t>
                      </a:r>
                      <a:endParaRPr lang="en-US" sz="1800" kern="1200" dirty="0" smtClean="0">
                        <a:solidFill>
                          <a:schemeClr val="dk1"/>
                        </a:solidFill>
                        <a:latin typeface="+mn-lt"/>
                        <a:ea typeface="+mn-ea"/>
                        <a:cs typeface="+mn-cs"/>
                      </a:endParaRPr>
                    </a:p>
                    <a:p>
                      <a:pPr algn="ctr"/>
                      <a:endParaRPr lang="en-US" sz="1200" dirty="0"/>
                    </a:p>
                  </a:txBody>
                  <a:tcPr marL="91458" marR="91458"/>
                </a:tc>
                <a:tc>
                  <a:txBody>
                    <a:bodyPr/>
                    <a:lstStyle/>
                    <a:p>
                      <a:pPr marL="231775" lvl="0" indent="-231775">
                        <a:buFont typeface="Arial" pitchFamily="34" charset="0"/>
                        <a:buChar char="•"/>
                      </a:pPr>
                      <a:r>
                        <a:rPr lang="en-US" sz="1200" kern="1200" dirty="0" smtClean="0">
                          <a:solidFill>
                            <a:schemeClr val="dk1"/>
                          </a:solidFill>
                          <a:latin typeface="+mn-lt"/>
                          <a:ea typeface="+mn-ea"/>
                          <a:cs typeface="+mn-cs"/>
                        </a:rPr>
                        <a:t>No transports required</a:t>
                      </a:r>
                    </a:p>
                    <a:p>
                      <a:pPr marL="231775" lvl="0" indent="-231775">
                        <a:buFont typeface="Arial" pitchFamily="34" charset="0"/>
                        <a:buChar char="•"/>
                      </a:pPr>
                      <a:r>
                        <a:rPr lang="en-US" sz="1200" kern="1200" dirty="0" smtClean="0">
                          <a:solidFill>
                            <a:schemeClr val="dk1"/>
                          </a:solidFill>
                          <a:latin typeface="+mn-lt"/>
                          <a:ea typeface="+mn-ea"/>
                          <a:cs typeface="+mn-cs"/>
                        </a:rPr>
                        <a:t>Presents a nice user interface, allows to pick key figures/characteristics.</a:t>
                      </a:r>
                    </a:p>
                    <a:p>
                      <a:pPr marL="231775" lvl="0" indent="-231775">
                        <a:buFont typeface="Arial" pitchFamily="34" charset="0"/>
                        <a:buChar char="•"/>
                      </a:pPr>
                      <a:r>
                        <a:rPr lang="en-US" sz="1200" kern="1200" dirty="0" smtClean="0">
                          <a:solidFill>
                            <a:schemeClr val="dk1"/>
                          </a:solidFill>
                          <a:latin typeface="+mn-lt"/>
                          <a:ea typeface="+mn-ea"/>
                          <a:cs typeface="+mn-cs"/>
                        </a:rPr>
                        <a:t> Extracts from BEX queries</a:t>
                      </a:r>
                      <a:endParaRPr lang="en-US" sz="1200" dirty="0"/>
                    </a:p>
                  </a:txBody>
                  <a:tcPr marL="91458" marR="91458"/>
                </a:tc>
                <a:tc>
                  <a:txBody>
                    <a:bodyPr/>
                    <a:lstStyle/>
                    <a:p>
                      <a:pPr marL="231775" lvl="0" indent="-231775">
                        <a:buFont typeface="Arial" pitchFamily="34" charset="0"/>
                        <a:buChar char="•"/>
                      </a:pPr>
                      <a:r>
                        <a:rPr lang="en-US" sz="1200" kern="1200" dirty="0" smtClean="0">
                          <a:solidFill>
                            <a:schemeClr val="dk1"/>
                          </a:solidFill>
                          <a:latin typeface="+mn-lt"/>
                          <a:ea typeface="+mn-ea"/>
                          <a:cs typeface="+mn-cs"/>
                        </a:rPr>
                        <a:t>Works with BW/BI only</a:t>
                      </a:r>
                    </a:p>
                    <a:p>
                      <a:pPr marL="231775" lvl="0" indent="-231775">
                        <a:buFont typeface="Arial" pitchFamily="34" charset="0"/>
                        <a:buChar char="•"/>
                      </a:pPr>
                      <a:r>
                        <a:rPr lang="en-US" sz="1200" kern="1200" dirty="0" smtClean="0">
                          <a:solidFill>
                            <a:schemeClr val="dk1"/>
                          </a:solidFill>
                          <a:latin typeface="+mn-lt"/>
                          <a:ea typeface="+mn-ea"/>
                          <a:cs typeface="+mn-cs"/>
                        </a:rPr>
                        <a:t>Has memory limitations (good for small amounts of data)</a:t>
                      </a:r>
                    </a:p>
                    <a:p>
                      <a:pPr marL="231775" lvl="0" indent="-231775">
                        <a:buFont typeface="Arial" pitchFamily="34" charset="0"/>
                        <a:buChar char="•"/>
                      </a:pPr>
                      <a:r>
                        <a:rPr lang="en-US" sz="1200" kern="1200" dirty="0" smtClean="0">
                          <a:solidFill>
                            <a:schemeClr val="dk1"/>
                          </a:solidFill>
                          <a:latin typeface="+mn-lt"/>
                          <a:ea typeface="+mn-ea"/>
                          <a:cs typeface="+mn-cs"/>
                        </a:rPr>
                        <a:t>Slower</a:t>
                      </a:r>
                    </a:p>
                    <a:p>
                      <a:pPr marL="231775" lvl="0" indent="-231775">
                        <a:buFont typeface="Arial" pitchFamily="34" charset="0"/>
                        <a:buChar char="•"/>
                      </a:pPr>
                      <a:r>
                        <a:rPr lang="en-US" sz="1200" kern="1200" dirty="0" smtClean="0">
                          <a:solidFill>
                            <a:schemeClr val="dk1"/>
                          </a:solidFill>
                          <a:latin typeface="+mn-lt"/>
                          <a:ea typeface="+mn-ea"/>
                          <a:cs typeface="+mn-cs"/>
                        </a:rPr>
                        <a:t>Generates MDX syntax instead of SQL</a:t>
                      </a:r>
                    </a:p>
                    <a:p>
                      <a:pPr marL="231775" indent="-231775">
                        <a:buFont typeface="Arial" pitchFamily="34" charset="0"/>
                        <a:buChar char="•"/>
                      </a:pPr>
                      <a:endParaRPr lang="en-US" sz="1200" dirty="0"/>
                    </a:p>
                  </a:txBody>
                  <a:tcPr marL="91458" marR="91458"/>
                </a:tc>
              </a:tr>
              <a:tr h="77793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latin typeface="+mn-lt"/>
                          <a:ea typeface="+mn-ea"/>
                          <a:cs typeface="+mn-cs"/>
                        </a:rPr>
                        <a:t>ODS/DSO Connector</a:t>
                      </a:r>
                      <a:endParaRPr lang="en-US" sz="1800" kern="1200" dirty="0" smtClean="0">
                        <a:solidFill>
                          <a:schemeClr val="dk1"/>
                        </a:solidFill>
                        <a:latin typeface="+mn-lt"/>
                        <a:ea typeface="+mn-ea"/>
                        <a:cs typeface="+mn-cs"/>
                      </a:endParaRPr>
                    </a:p>
                    <a:p>
                      <a:pPr algn="ctr"/>
                      <a:endParaRPr lang="en-US" sz="1200" dirty="0"/>
                    </a:p>
                  </a:txBody>
                  <a:tcPr marL="91458" marR="91458"/>
                </a:tc>
                <a:tc>
                  <a:txBody>
                    <a:bodyPr/>
                    <a:lstStyle/>
                    <a:p>
                      <a:pPr marL="231775" indent="-231775">
                        <a:buFont typeface="Arial" pitchFamily="34" charset="0"/>
                        <a:buChar char="•"/>
                      </a:pPr>
                      <a:r>
                        <a:rPr lang="en-US" sz="1200" kern="1200" dirty="0" smtClean="0">
                          <a:solidFill>
                            <a:schemeClr val="dk1"/>
                          </a:solidFill>
                          <a:latin typeface="+mn-lt"/>
                          <a:ea typeface="+mn-ea"/>
                          <a:cs typeface="+mn-cs"/>
                        </a:rPr>
                        <a:t>No transports required</a:t>
                      </a:r>
                    </a:p>
                    <a:p>
                      <a:pPr marL="231775" indent="-231775">
                        <a:buFont typeface="Arial" pitchFamily="34" charset="0"/>
                        <a:buChar char="•"/>
                      </a:pPr>
                      <a:r>
                        <a:rPr lang="en-US" sz="1200" kern="1200" dirty="0" smtClean="0">
                          <a:solidFill>
                            <a:schemeClr val="dk1"/>
                          </a:solidFill>
                          <a:latin typeface="+mn-lt"/>
                          <a:ea typeface="+mn-ea"/>
                          <a:cs typeface="+mn-cs"/>
                        </a:rPr>
                        <a:t>Generates SQL </a:t>
                      </a:r>
                    </a:p>
                    <a:p>
                      <a:pPr marL="231775" indent="-231775">
                        <a:buFont typeface="Arial" pitchFamily="34" charset="0"/>
                        <a:buChar char="•"/>
                      </a:pPr>
                      <a:r>
                        <a:rPr lang="en-US" sz="1200" kern="1200" dirty="0" smtClean="0">
                          <a:solidFill>
                            <a:schemeClr val="dk1"/>
                          </a:solidFill>
                          <a:latin typeface="+mn-lt"/>
                          <a:ea typeface="+mn-ea"/>
                          <a:cs typeface="+mn-cs"/>
                        </a:rPr>
                        <a:t>Presents nice user interface, allows slicing on columns if memory is low</a:t>
                      </a:r>
                    </a:p>
                    <a:p>
                      <a:pPr marL="231775" indent="-231775">
                        <a:buFont typeface="Arial" pitchFamily="34" charset="0"/>
                        <a:buChar char="•"/>
                      </a:pPr>
                      <a:endParaRPr lang="en-US" sz="1200" dirty="0"/>
                    </a:p>
                  </a:txBody>
                  <a:tcPr marR="91458">
                    <a:solidFill>
                      <a:schemeClr val="accent1">
                        <a:tint val="40000"/>
                      </a:schemeClr>
                    </a:solidFill>
                  </a:tcPr>
                </a:tc>
                <a:tc>
                  <a:txBody>
                    <a:bodyPr/>
                    <a:lstStyle/>
                    <a:p>
                      <a:pPr marL="231775" marR="0" lvl="0" indent="-231775"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dk1"/>
                          </a:solidFill>
                          <a:latin typeface="+mn-lt"/>
                          <a:ea typeface="+mn-ea"/>
                          <a:cs typeface="+mn-cs"/>
                        </a:rPr>
                        <a:t>Works only with BI/BW ODS/DSO structures</a:t>
                      </a:r>
                    </a:p>
                    <a:p>
                      <a:pPr marL="231775" indent="-231775">
                        <a:buFont typeface="Arial" pitchFamily="34" charset="0"/>
                        <a:buChar char="•"/>
                      </a:pPr>
                      <a:r>
                        <a:rPr lang="en-US" sz="1200" dirty="0" smtClean="0"/>
                        <a:t>Super seeded</a:t>
                      </a:r>
                      <a:r>
                        <a:rPr lang="en-US" sz="1200" baseline="0" dirty="0" smtClean="0"/>
                        <a:t> by the SQL connector</a:t>
                      </a:r>
                      <a:endParaRPr lang="en-US" sz="1200" dirty="0"/>
                    </a:p>
                  </a:txBody>
                  <a:tcPr marL="91458" marR="91458"/>
                </a:tc>
              </a:tr>
              <a:tr h="77793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latin typeface="+mn-lt"/>
                          <a:ea typeface="+mn-ea"/>
                          <a:cs typeface="+mn-cs"/>
                        </a:rPr>
                        <a:t>Query Connector</a:t>
                      </a:r>
                      <a:endParaRPr lang="en-US" sz="1800" kern="1200" dirty="0" smtClean="0">
                        <a:solidFill>
                          <a:schemeClr val="dk1"/>
                        </a:solidFill>
                        <a:latin typeface="+mn-lt"/>
                        <a:ea typeface="+mn-ea"/>
                        <a:cs typeface="+mn-cs"/>
                      </a:endParaRPr>
                    </a:p>
                    <a:p>
                      <a:pPr algn="ctr"/>
                      <a:endParaRPr lang="en-US" sz="1200" dirty="0"/>
                    </a:p>
                  </a:txBody>
                  <a:tcPr marL="91458" marR="91458"/>
                </a:tc>
                <a:tc>
                  <a:txBody>
                    <a:bodyPr/>
                    <a:lstStyle/>
                    <a:p>
                      <a:pPr marL="231775" indent="-231775">
                        <a:buFont typeface="Arial" pitchFamily="34" charset="0"/>
                        <a:buChar char="•"/>
                      </a:pPr>
                      <a:r>
                        <a:rPr lang="en-US" sz="1200" kern="1200" dirty="0" smtClean="0">
                          <a:solidFill>
                            <a:schemeClr val="dk1"/>
                          </a:solidFill>
                          <a:latin typeface="+mn-lt"/>
                          <a:ea typeface="+mn-ea"/>
                          <a:cs typeface="+mn-cs"/>
                        </a:rPr>
                        <a:t>Works with SAP R/3</a:t>
                      </a:r>
                      <a:r>
                        <a:rPr lang="en-US" sz="1200" kern="1200" baseline="0" dirty="0" smtClean="0">
                          <a:solidFill>
                            <a:schemeClr val="dk1"/>
                          </a:solidFill>
                          <a:latin typeface="+mn-lt"/>
                          <a:ea typeface="+mn-ea"/>
                          <a:cs typeface="+mn-cs"/>
                        </a:rPr>
                        <a:t> </a:t>
                      </a:r>
                      <a:r>
                        <a:rPr lang="en-US" sz="1200" kern="1200" dirty="0" smtClean="0">
                          <a:solidFill>
                            <a:schemeClr val="dk1"/>
                          </a:solidFill>
                          <a:latin typeface="+mn-lt"/>
                          <a:ea typeface="+mn-ea"/>
                          <a:cs typeface="+mn-cs"/>
                        </a:rPr>
                        <a:t>queries</a:t>
                      </a:r>
                      <a:endParaRPr lang="en-US" sz="1200" dirty="0"/>
                    </a:p>
                  </a:txBody>
                  <a:tcPr marL="91458" marR="91458"/>
                </a:tc>
                <a:tc>
                  <a:txBody>
                    <a:bodyPr/>
                    <a:lstStyle/>
                    <a:p>
                      <a:pPr marL="231775" marR="0" lvl="0" indent="-231775"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dk1"/>
                          </a:solidFill>
                          <a:latin typeface="+mn-lt"/>
                          <a:ea typeface="+mn-ea"/>
                          <a:cs typeface="+mn-cs"/>
                        </a:rPr>
                        <a:t>Requires installation of transports</a:t>
                      </a:r>
                    </a:p>
                    <a:p>
                      <a:pPr marL="231775" indent="-231775">
                        <a:buFont typeface="Arial" pitchFamily="34" charset="0"/>
                        <a:buChar char="•"/>
                      </a:pPr>
                      <a:endParaRPr lang="en-US" sz="1200" dirty="0"/>
                    </a:p>
                  </a:txBody>
                  <a:tcPr marL="91458" marR="91458"/>
                </a:tc>
              </a:tr>
              <a:tr h="606789">
                <a:tc>
                  <a:txBody>
                    <a:bodyPr/>
                    <a:lstStyle/>
                    <a:p>
                      <a:pPr algn="ctr"/>
                      <a:r>
                        <a:rPr lang="en-US" sz="1800" b="1" dirty="0" smtClean="0"/>
                        <a:t>Report Connector</a:t>
                      </a:r>
                      <a:endParaRPr lang="en-US" sz="1800" b="1" dirty="0"/>
                    </a:p>
                  </a:txBody>
                  <a:tcPr marL="91458" marR="91458"/>
                </a:tc>
                <a:tc>
                  <a:txBody>
                    <a:bodyPr/>
                    <a:lstStyle/>
                    <a:p>
                      <a:pPr marL="231775" indent="-231775">
                        <a:buFont typeface="Arial" pitchFamily="34" charset="0"/>
                        <a:buChar char="•"/>
                      </a:pPr>
                      <a:r>
                        <a:rPr lang="en-US" sz="1200" kern="1200" dirty="0" smtClean="0">
                          <a:solidFill>
                            <a:schemeClr val="dk1"/>
                          </a:solidFill>
                          <a:latin typeface="+mn-lt"/>
                          <a:ea typeface="+mn-ea"/>
                          <a:cs typeface="+mn-cs"/>
                        </a:rPr>
                        <a:t>Extracts data from ABAP reports</a:t>
                      </a:r>
                      <a:endParaRPr lang="en-US" sz="1200" dirty="0"/>
                    </a:p>
                  </a:txBody>
                  <a:tcPr marL="91458" marR="91458"/>
                </a:tc>
                <a:tc>
                  <a:txBody>
                    <a:bodyPr/>
                    <a:lstStyle/>
                    <a:p>
                      <a:pPr marL="231775" indent="-231775">
                        <a:buFont typeface="Arial" pitchFamily="34" charset="0"/>
                        <a:buChar char="•"/>
                      </a:pPr>
                      <a:r>
                        <a:rPr lang="en-US" sz="1200" kern="1200" dirty="0" smtClean="0">
                          <a:solidFill>
                            <a:schemeClr val="dk1"/>
                          </a:solidFill>
                          <a:latin typeface="+mn-lt"/>
                          <a:ea typeface="+mn-ea"/>
                          <a:cs typeface="+mn-cs"/>
                        </a:rPr>
                        <a:t>Requires the installation of transports</a:t>
                      </a:r>
                    </a:p>
                    <a:p>
                      <a:pPr marL="231775" indent="-231775">
                        <a:buFont typeface="Arial" pitchFamily="34" charset="0"/>
                        <a:buChar char="•"/>
                      </a:pPr>
                      <a:r>
                        <a:rPr lang="en-US" sz="1200" kern="1200" dirty="0" smtClean="0">
                          <a:solidFill>
                            <a:schemeClr val="dk1"/>
                          </a:solidFill>
                          <a:latin typeface="+mn-lt"/>
                          <a:ea typeface="+mn-ea"/>
                          <a:cs typeface="+mn-cs"/>
                        </a:rPr>
                        <a:t>Reports need to output to spool</a:t>
                      </a:r>
                    </a:p>
                    <a:p>
                      <a:pPr marL="231775" indent="-231775">
                        <a:buFont typeface="Arial" pitchFamily="34" charset="0"/>
                        <a:buChar char="•"/>
                      </a:pPr>
                      <a:endParaRPr lang="en-US" sz="1200" dirty="0"/>
                    </a:p>
                  </a:txBody>
                  <a:tcPr marL="91458" marR="91458"/>
                </a:tc>
              </a:tr>
            </a:tbl>
          </a:graphicData>
        </a:graphic>
      </p:graphicFrame>
    </p:spTree>
    <p:extLst>
      <p:ext uri="{BB962C8B-B14F-4D97-AF65-F5344CB8AC3E}">
        <p14:creationId xmlns:p14="http://schemas.microsoft.com/office/powerpoint/2010/main" val="27326724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Autofit/>
          </a:bodyPr>
          <a:lstStyle/>
          <a:p>
            <a:r>
              <a:rPr lang="de-DE" dirty="0" smtClean="0"/>
              <a:t>Business benefits</a:t>
            </a:r>
            <a:endParaRPr lang="en-US" dirty="0"/>
          </a:p>
        </p:txBody>
      </p:sp>
      <p:sp>
        <p:nvSpPr>
          <p:cNvPr id="3" name="Text Placeholder 2"/>
          <p:cNvSpPr>
            <a:spLocks noGrp="1"/>
          </p:cNvSpPr>
          <p:nvPr>
            <p:ph type="body" sz="quarter" idx="10"/>
          </p:nvPr>
        </p:nvSpPr>
        <p:spPr>
          <a:xfrm>
            <a:off x="612648" y="1189822"/>
            <a:ext cx="7391400" cy="5210978"/>
          </a:xfrm>
        </p:spPr>
        <p:txBody>
          <a:bodyPr>
            <a:normAutofit fontScale="25000" lnSpcReduction="20000"/>
          </a:bodyPr>
          <a:lstStyle/>
          <a:p>
            <a:pPr lvl="1"/>
            <a:endParaRPr lang="de-DE" sz="1000" dirty="0" smtClean="0"/>
          </a:p>
          <a:p>
            <a:pPr lvl="0">
              <a:buFont typeface="Arial" pitchFamily="34" charset="0"/>
              <a:buChar char="•"/>
            </a:pPr>
            <a:r>
              <a:rPr lang="en-US" sz="7200" dirty="0" smtClean="0"/>
              <a:t>Rapid Deployment</a:t>
            </a:r>
            <a:r>
              <a:rPr lang="en-US" sz="7200" u="sng" dirty="0" smtClean="0"/>
              <a:t> </a:t>
            </a:r>
            <a:r>
              <a:rPr lang="en-US" sz="7200" dirty="0" smtClean="0"/>
              <a:t> </a:t>
            </a:r>
          </a:p>
          <a:p>
            <a:pPr lvl="1">
              <a:buFont typeface="Arial" pitchFamily="34" charset="0"/>
              <a:buChar char="•"/>
            </a:pPr>
            <a:r>
              <a:rPr lang="en-US" sz="7200" dirty="0" smtClean="0"/>
              <a:t>Deployments are measured in days and weeks—not months. This way, implementation costs are significantly lower than competing solutions. </a:t>
            </a:r>
          </a:p>
          <a:p>
            <a:pPr lvl="0">
              <a:buFont typeface="Arial" pitchFamily="34" charset="0"/>
              <a:buChar char="•"/>
            </a:pPr>
            <a:r>
              <a:rPr lang="en-US" sz="8000" dirty="0" smtClean="0"/>
              <a:t>No Data Warehouse required</a:t>
            </a:r>
            <a:r>
              <a:rPr lang="en-US" sz="8000" u="sng" dirty="0" smtClean="0"/>
              <a:t> </a:t>
            </a:r>
            <a:endParaRPr lang="en-US" sz="8000" dirty="0" smtClean="0"/>
          </a:p>
          <a:p>
            <a:pPr lvl="1">
              <a:buFont typeface="Arial" pitchFamily="34" charset="0"/>
              <a:buChar char="•"/>
            </a:pPr>
            <a:r>
              <a:rPr lang="en-US" sz="7200" dirty="0" err="1" smtClean="0"/>
              <a:t>QlikView</a:t>
            </a:r>
            <a:r>
              <a:rPr lang="en-US" sz="7200" dirty="0" smtClean="0"/>
              <a:t> pulls data directly from SAP. Data from SAP BW and other data warehouse can be loaded as well – but it is not required. </a:t>
            </a:r>
          </a:p>
          <a:p>
            <a:pPr lvl="0">
              <a:buFont typeface="Arial" pitchFamily="34" charset="0"/>
              <a:buChar char="•"/>
            </a:pPr>
            <a:r>
              <a:rPr lang="en-US" sz="8000" dirty="0" smtClean="0"/>
              <a:t>SAP and Non-SAP data combined</a:t>
            </a:r>
            <a:r>
              <a:rPr lang="en-US" sz="8000" u="sng" dirty="0" smtClean="0"/>
              <a:t> </a:t>
            </a:r>
            <a:endParaRPr lang="en-US" sz="8000" dirty="0" smtClean="0"/>
          </a:p>
          <a:p>
            <a:pPr lvl="1">
              <a:buFont typeface="Arial" pitchFamily="34" charset="0"/>
              <a:buChar char="•"/>
            </a:pPr>
            <a:r>
              <a:rPr lang="en-US" sz="7200" dirty="0" err="1" smtClean="0"/>
              <a:t>QlikView</a:t>
            </a:r>
            <a:r>
              <a:rPr lang="en-US" sz="7200" dirty="0" smtClean="0"/>
              <a:t> combines data from multiple sources, giving customers a complete view of their business. </a:t>
            </a:r>
          </a:p>
          <a:p>
            <a:pPr lvl="0">
              <a:buFont typeface="Arial" pitchFamily="34" charset="0"/>
              <a:buChar char="•"/>
            </a:pPr>
            <a:r>
              <a:rPr lang="en-US" sz="8000" dirty="0" smtClean="0"/>
              <a:t>Easy-To-Use</a:t>
            </a:r>
            <a:r>
              <a:rPr lang="en-US" sz="8000" u="sng" dirty="0" smtClean="0"/>
              <a:t> </a:t>
            </a:r>
            <a:endParaRPr lang="en-US" sz="8000" dirty="0" smtClean="0"/>
          </a:p>
          <a:p>
            <a:pPr lvl="1">
              <a:buFont typeface="Arial" pitchFamily="34" charset="0"/>
              <a:buChar char="•"/>
            </a:pPr>
            <a:r>
              <a:rPr lang="en-US" sz="7200" dirty="0" smtClean="0"/>
              <a:t>Patented technology makes </a:t>
            </a:r>
            <a:r>
              <a:rPr lang="en-US" sz="7200" dirty="0" err="1" smtClean="0"/>
              <a:t>QlikView</a:t>
            </a:r>
            <a:r>
              <a:rPr lang="en-US" sz="7200" dirty="0" smtClean="0"/>
              <a:t> applications easy to learn, for developers and for end-users. </a:t>
            </a:r>
          </a:p>
          <a:p>
            <a:endParaRPr lang="en-US" sz="2000" dirty="0" smtClean="0"/>
          </a:p>
          <a:p>
            <a:endParaRPr lang="en-US" sz="2000" dirty="0" smtClean="0"/>
          </a:p>
          <a:p>
            <a:endParaRPr lang="en-US" sz="2000" dirty="0"/>
          </a:p>
        </p:txBody>
      </p:sp>
    </p:spTree>
    <p:extLst>
      <p:ext uri="{BB962C8B-B14F-4D97-AF65-F5344CB8AC3E}">
        <p14:creationId xmlns:p14="http://schemas.microsoft.com/office/powerpoint/2010/main" val="1460717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de-DE" dirty="0" smtClean="0"/>
              <a:t>Technical benefits</a:t>
            </a:r>
            <a:endParaRPr lang="en-US" dirty="0"/>
          </a:p>
        </p:txBody>
      </p:sp>
      <p:sp>
        <p:nvSpPr>
          <p:cNvPr id="3" name="Text Placeholder 2"/>
          <p:cNvSpPr>
            <a:spLocks noGrp="1"/>
          </p:cNvSpPr>
          <p:nvPr>
            <p:ph type="body" sz="quarter" idx="10"/>
          </p:nvPr>
        </p:nvSpPr>
        <p:spPr>
          <a:xfrm>
            <a:off x="609600" y="1463039"/>
            <a:ext cx="7391400" cy="6369953"/>
          </a:xfrm>
        </p:spPr>
        <p:txBody>
          <a:bodyPr>
            <a:normAutofit fontScale="25000" lnSpcReduction="20000"/>
          </a:bodyPr>
          <a:lstStyle/>
          <a:p>
            <a:pPr lvl="0"/>
            <a:r>
              <a:rPr lang="en-US" sz="7200" dirty="0" smtClean="0"/>
              <a:t>No dependencies on other products (e.g. SAPGUI, </a:t>
            </a:r>
            <a:r>
              <a:rPr lang="en-US" sz="7200" dirty="0" err="1" smtClean="0"/>
              <a:t>Bex</a:t>
            </a:r>
            <a:r>
              <a:rPr lang="en-US" sz="7200" dirty="0" smtClean="0"/>
              <a:t>)</a:t>
            </a:r>
          </a:p>
          <a:p>
            <a:pPr lvl="0"/>
            <a:r>
              <a:rPr lang="en-US" sz="7200" dirty="0" smtClean="0"/>
              <a:t>Field level security</a:t>
            </a:r>
          </a:p>
          <a:p>
            <a:pPr lvl="0"/>
            <a:r>
              <a:rPr lang="en-US" sz="7200" dirty="0" smtClean="0"/>
              <a:t>Follows SAP security model</a:t>
            </a:r>
          </a:p>
          <a:p>
            <a:pPr lvl="0"/>
            <a:r>
              <a:rPr lang="en-US" sz="7200" dirty="0" smtClean="0"/>
              <a:t>Delta load capable</a:t>
            </a:r>
          </a:p>
          <a:p>
            <a:pPr lvl="0"/>
            <a:r>
              <a:rPr lang="en-US" sz="7200" dirty="0" smtClean="0"/>
              <a:t>Zero administration </a:t>
            </a:r>
          </a:p>
          <a:p>
            <a:pPr lvl="0"/>
            <a:r>
              <a:rPr lang="en-US" sz="7200" dirty="0" smtClean="0"/>
              <a:t>One connector to multiple SAP servers (DEV, QAS, PRD)</a:t>
            </a:r>
          </a:p>
          <a:p>
            <a:pPr lvl="0"/>
            <a:r>
              <a:rPr lang="en-US" sz="7200" dirty="0" smtClean="0"/>
              <a:t>Parallel downloads</a:t>
            </a:r>
          </a:p>
          <a:p>
            <a:pPr lvl="0"/>
            <a:r>
              <a:rPr lang="en-US" sz="7200" dirty="0" smtClean="0"/>
              <a:t>No extra hardware (coexists with QV Development and Server/Publisher)</a:t>
            </a:r>
          </a:p>
          <a:p>
            <a:pPr lvl="0"/>
            <a:r>
              <a:rPr lang="en-US" sz="7200" dirty="0" smtClean="0"/>
              <a:t>Quick installation and configuration (1/2 hr)</a:t>
            </a:r>
          </a:p>
          <a:p>
            <a:pPr lvl="0"/>
            <a:r>
              <a:rPr lang="en-US" sz="7200" dirty="0" smtClean="0"/>
              <a:t>Automatic ETL script generation based on easy point and click selection using </a:t>
            </a:r>
            <a:r>
              <a:rPr lang="en-US" sz="7200" dirty="0" err="1" smtClean="0"/>
              <a:t>Qlikview</a:t>
            </a:r>
            <a:r>
              <a:rPr lang="en-US" sz="7200" dirty="0" smtClean="0"/>
              <a:t> Script Builder application</a:t>
            </a:r>
          </a:p>
          <a:p>
            <a:endParaRPr lang="en-US" sz="2000" dirty="0" smtClean="0"/>
          </a:p>
          <a:p>
            <a:endParaRPr lang="en-US" sz="2000" dirty="0"/>
          </a:p>
        </p:txBody>
      </p:sp>
    </p:spTree>
    <p:extLst>
      <p:ext uri="{BB962C8B-B14F-4D97-AF65-F5344CB8AC3E}">
        <p14:creationId xmlns:p14="http://schemas.microsoft.com/office/powerpoint/2010/main" val="36376535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latin typeface="Arial" pitchFamily="34" charset="0"/>
              </a:rPr>
              <a:t>QlikStart</a:t>
            </a:r>
            <a:r>
              <a:rPr lang="en-US" dirty="0" smtClean="0">
                <a:latin typeface="Arial" pitchFamily="34" charset="0"/>
              </a:rPr>
              <a:t> Templates for SAP</a:t>
            </a:r>
            <a:endParaRPr lang="en-US" dirty="0"/>
          </a:p>
        </p:txBody>
      </p:sp>
      <p:sp>
        <p:nvSpPr>
          <p:cNvPr id="15" name="Rechteck 6"/>
          <p:cNvSpPr/>
          <p:nvPr/>
        </p:nvSpPr>
        <p:spPr>
          <a:xfrm>
            <a:off x="4776788" y="4244975"/>
            <a:ext cx="736600" cy="585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16" name="Content Placeholder 2"/>
          <p:cNvSpPr txBox="1">
            <a:spLocks/>
          </p:cNvSpPr>
          <p:nvPr/>
        </p:nvSpPr>
        <p:spPr>
          <a:xfrm>
            <a:off x="612775" y="1438275"/>
            <a:ext cx="7918450" cy="4525963"/>
          </a:xfrm>
          <a:prstGeom prst="rect">
            <a:avLst/>
          </a:prstGeom>
        </p:spPr>
        <p:txBody>
          <a:bodyPr rtlCol="0">
            <a:normAutofit fontScale="55000" lnSpcReduction="20000"/>
          </a:bodyPr>
          <a:lstStyle/>
          <a:p>
            <a:pPr marL="457200" marR="0" lvl="0" indent="-457200" algn="l" defTabSz="457200" rtl="0" eaLnBrk="1" fontAlgn="auto" latinLnBrk="0" hangingPunct="1">
              <a:lnSpc>
                <a:spcPct val="100000"/>
              </a:lnSpc>
              <a:spcBef>
                <a:spcPts val="0"/>
              </a:spcBef>
              <a:spcAft>
                <a:spcPts val="1200"/>
              </a:spcAft>
              <a:buClr>
                <a:srgbClr val="2D7F1D"/>
              </a:buClr>
              <a:buSzTx/>
              <a:buFont typeface="Arial"/>
              <a:buChar char="•"/>
              <a:tabLst/>
              <a:defRPr/>
            </a:pPr>
            <a:r>
              <a:rPr kumimoji="0" lang="en-US" sz="2200" b="0" i="0" u="none" strike="noStrike" kern="1200" cap="none" spc="0" normalizeH="0" baseline="0" noProof="0" smtClean="0">
                <a:ln>
                  <a:noFill/>
                </a:ln>
                <a:solidFill>
                  <a:schemeClr val="tx1"/>
                </a:solidFill>
                <a:effectLst/>
                <a:uLnTx/>
                <a:uFillTx/>
                <a:latin typeface="Arial"/>
                <a:ea typeface="+mn-ea"/>
                <a:cs typeface="+mn-cs"/>
              </a:rPr>
              <a:t>QlikStart for:</a:t>
            </a:r>
          </a:p>
          <a:p>
            <a:pPr marL="857250" marR="0" lvl="1" indent="-457200" algn="l" defTabSz="457200" rtl="0" eaLnBrk="1" fontAlgn="auto" latinLnBrk="0" hangingPunct="1">
              <a:lnSpc>
                <a:spcPct val="100000"/>
              </a:lnSpc>
              <a:spcBef>
                <a:spcPts val="0"/>
              </a:spcBef>
              <a:spcAft>
                <a:spcPts val="1200"/>
              </a:spcAft>
              <a:buClr>
                <a:srgbClr val="2D7F1D"/>
              </a:buClr>
              <a:buSzTx/>
              <a:buFont typeface="Arial" charset="0"/>
              <a:buChar char="•"/>
              <a:tabLst/>
              <a:defRPr/>
            </a:pPr>
            <a:r>
              <a:rPr kumimoji="0" lang="en-US" sz="1900" b="0" i="0" u="none" strike="noStrike" kern="1200" cap="none" spc="0" normalizeH="0" baseline="0" noProof="0" smtClean="0">
                <a:ln>
                  <a:noFill/>
                </a:ln>
                <a:solidFill>
                  <a:schemeClr val="tx1"/>
                </a:solidFill>
                <a:effectLst/>
                <a:uLnTx/>
                <a:uFillTx/>
                <a:latin typeface="Arial"/>
                <a:ea typeface="+mn-ea"/>
                <a:cs typeface="+mn-cs"/>
              </a:rPr>
              <a:t>SD –Sales and Distribution</a:t>
            </a:r>
          </a:p>
          <a:p>
            <a:pPr marL="857250" marR="0" lvl="1" indent="-457200" algn="l" defTabSz="457200" rtl="0" eaLnBrk="1" fontAlgn="auto" latinLnBrk="0" hangingPunct="1">
              <a:lnSpc>
                <a:spcPct val="100000"/>
              </a:lnSpc>
              <a:spcBef>
                <a:spcPts val="0"/>
              </a:spcBef>
              <a:spcAft>
                <a:spcPts val="1200"/>
              </a:spcAft>
              <a:buClr>
                <a:srgbClr val="2D7F1D"/>
              </a:buClr>
              <a:buSzTx/>
              <a:buFont typeface="Arial" charset="0"/>
              <a:buChar char="•"/>
              <a:tabLst/>
              <a:defRPr/>
            </a:pPr>
            <a:r>
              <a:rPr kumimoji="0" lang="en-US" sz="1900" b="0" i="0" u="none" strike="noStrike" kern="1200" cap="none" spc="0" normalizeH="0" baseline="0" noProof="0" smtClean="0">
                <a:ln>
                  <a:noFill/>
                </a:ln>
                <a:solidFill>
                  <a:schemeClr val="tx1"/>
                </a:solidFill>
                <a:effectLst/>
                <a:uLnTx/>
                <a:uFillTx/>
                <a:latin typeface="Arial"/>
                <a:ea typeface="+mn-ea"/>
                <a:cs typeface="+mn-cs"/>
              </a:rPr>
              <a:t>AR – Accounts Receivable</a:t>
            </a:r>
          </a:p>
          <a:p>
            <a:pPr marL="857250" marR="0" lvl="1" indent="-457200" algn="l" defTabSz="457200" rtl="0" eaLnBrk="1" fontAlgn="auto" latinLnBrk="0" hangingPunct="1">
              <a:lnSpc>
                <a:spcPct val="100000"/>
              </a:lnSpc>
              <a:spcBef>
                <a:spcPts val="0"/>
              </a:spcBef>
              <a:spcAft>
                <a:spcPts val="1200"/>
              </a:spcAft>
              <a:buClr>
                <a:srgbClr val="2D7F1D"/>
              </a:buClr>
              <a:buSzTx/>
              <a:buFont typeface="Arial" charset="0"/>
              <a:buChar char="•"/>
              <a:tabLst/>
              <a:defRPr/>
            </a:pPr>
            <a:r>
              <a:rPr kumimoji="0" lang="en-US" sz="1900" b="0" i="0" u="none" strike="noStrike" kern="1200" cap="none" spc="0" normalizeH="0" baseline="0" noProof="0" smtClean="0">
                <a:ln>
                  <a:noFill/>
                </a:ln>
                <a:solidFill>
                  <a:schemeClr val="tx1"/>
                </a:solidFill>
                <a:effectLst/>
                <a:uLnTx/>
                <a:uFillTx/>
                <a:latin typeface="Arial"/>
                <a:ea typeface="+mn-ea"/>
                <a:cs typeface="+mn-cs"/>
              </a:rPr>
              <a:t>AP- Accounts Payable</a:t>
            </a:r>
          </a:p>
          <a:p>
            <a:pPr marL="857250" marR="0" lvl="1" indent="-457200" algn="l" defTabSz="457200" rtl="0" eaLnBrk="1" fontAlgn="auto" latinLnBrk="0" hangingPunct="1">
              <a:lnSpc>
                <a:spcPct val="100000"/>
              </a:lnSpc>
              <a:spcBef>
                <a:spcPts val="0"/>
              </a:spcBef>
              <a:spcAft>
                <a:spcPts val="1200"/>
              </a:spcAft>
              <a:buClr>
                <a:srgbClr val="2D7F1D"/>
              </a:buClr>
              <a:buSzTx/>
              <a:buFont typeface="Arial" charset="0"/>
              <a:buChar char="•"/>
              <a:tabLst/>
              <a:defRPr/>
            </a:pPr>
            <a:r>
              <a:rPr kumimoji="0" lang="en-US" sz="1900" b="0" i="0" u="none" strike="noStrike" kern="1200" cap="none" spc="0" normalizeH="0" baseline="0" noProof="0" smtClean="0">
                <a:ln>
                  <a:noFill/>
                </a:ln>
                <a:solidFill>
                  <a:schemeClr val="tx1"/>
                </a:solidFill>
                <a:effectLst/>
                <a:uLnTx/>
                <a:uFillTx/>
                <a:latin typeface="Arial"/>
                <a:ea typeface="+mn-ea"/>
                <a:cs typeface="+mn-cs"/>
              </a:rPr>
              <a:t>CO – Controlling</a:t>
            </a:r>
          </a:p>
          <a:p>
            <a:pPr marL="857250" marR="0" lvl="1" indent="-457200" algn="l" defTabSz="457200" rtl="0" eaLnBrk="1" fontAlgn="auto" latinLnBrk="0" hangingPunct="1">
              <a:lnSpc>
                <a:spcPct val="100000"/>
              </a:lnSpc>
              <a:spcBef>
                <a:spcPts val="0"/>
              </a:spcBef>
              <a:spcAft>
                <a:spcPts val="1200"/>
              </a:spcAft>
              <a:buClr>
                <a:srgbClr val="2D7F1D"/>
              </a:buClr>
              <a:buSzTx/>
              <a:buFont typeface="Arial" charset="0"/>
              <a:buChar char="•"/>
              <a:tabLst/>
              <a:defRPr/>
            </a:pPr>
            <a:r>
              <a:rPr kumimoji="0" lang="en-US" sz="1900" b="0" i="0" u="none" strike="noStrike" kern="1200" cap="none" spc="0" normalizeH="0" baseline="0" noProof="0" smtClean="0">
                <a:ln>
                  <a:noFill/>
                </a:ln>
                <a:solidFill>
                  <a:schemeClr val="tx1"/>
                </a:solidFill>
                <a:effectLst/>
                <a:uLnTx/>
                <a:uFillTx/>
                <a:latin typeface="Arial"/>
                <a:ea typeface="+mn-ea"/>
                <a:cs typeface="+mn-cs"/>
              </a:rPr>
              <a:t>PS – Project Systems</a:t>
            </a:r>
          </a:p>
          <a:p>
            <a:pPr marL="857250" marR="0" lvl="1" indent="-457200" algn="l" defTabSz="457200" rtl="0" eaLnBrk="1" fontAlgn="auto" latinLnBrk="0" hangingPunct="1">
              <a:lnSpc>
                <a:spcPct val="100000"/>
              </a:lnSpc>
              <a:spcBef>
                <a:spcPts val="0"/>
              </a:spcBef>
              <a:spcAft>
                <a:spcPts val="1200"/>
              </a:spcAft>
              <a:buClr>
                <a:srgbClr val="2D7F1D"/>
              </a:buClr>
              <a:buSzTx/>
              <a:buFont typeface="Arial" charset="0"/>
              <a:buChar char="•"/>
              <a:tabLst/>
              <a:defRPr/>
            </a:pPr>
            <a:r>
              <a:rPr kumimoji="0" lang="en-US" sz="1900" b="0" i="0" u="none" strike="noStrike" kern="1200" cap="none" spc="0" normalizeH="0" baseline="0" noProof="0" smtClean="0">
                <a:ln>
                  <a:noFill/>
                </a:ln>
                <a:solidFill>
                  <a:schemeClr val="tx1"/>
                </a:solidFill>
                <a:effectLst/>
                <a:uLnTx/>
                <a:uFillTx/>
                <a:latin typeface="Arial"/>
                <a:ea typeface="+mn-ea"/>
                <a:cs typeface="+mn-cs"/>
              </a:rPr>
              <a:t>MM – Materials Management</a:t>
            </a:r>
          </a:p>
          <a:p>
            <a:pPr marL="857250" marR="0" lvl="1" indent="-457200" algn="l" defTabSz="457200" rtl="0" eaLnBrk="1" fontAlgn="auto" latinLnBrk="0" hangingPunct="1">
              <a:lnSpc>
                <a:spcPct val="100000"/>
              </a:lnSpc>
              <a:spcBef>
                <a:spcPts val="0"/>
              </a:spcBef>
              <a:spcAft>
                <a:spcPts val="1200"/>
              </a:spcAft>
              <a:buClr>
                <a:srgbClr val="2D7F1D"/>
              </a:buClr>
              <a:buSzTx/>
              <a:buFont typeface="Arial" charset="0"/>
              <a:buChar char="•"/>
              <a:tabLst/>
              <a:defRPr/>
            </a:pPr>
            <a:r>
              <a:rPr kumimoji="0" lang="en-US" sz="1900" b="0" i="0" u="none" strike="noStrike" kern="1200" cap="none" spc="0" normalizeH="0" baseline="0" noProof="0" smtClean="0">
                <a:ln>
                  <a:noFill/>
                </a:ln>
                <a:solidFill>
                  <a:schemeClr val="tx1"/>
                </a:solidFill>
                <a:effectLst/>
                <a:uLnTx/>
                <a:uFillTx/>
                <a:latin typeface="Arial"/>
                <a:ea typeface="+mn-ea"/>
                <a:cs typeface="+mn-cs"/>
              </a:rPr>
              <a:t>PP – Production Planning</a:t>
            </a:r>
          </a:p>
          <a:p>
            <a:pPr marL="857250" marR="0" lvl="1" indent="-457200" algn="l" defTabSz="457200" rtl="0" eaLnBrk="1" fontAlgn="auto" latinLnBrk="0" hangingPunct="1">
              <a:lnSpc>
                <a:spcPct val="100000"/>
              </a:lnSpc>
              <a:spcBef>
                <a:spcPts val="0"/>
              </a:spcBef>
              <a:spcAft>
                <a:spcPts val="1200"/>
              </a:spcAft>
              <a:buClr>
                <a:srgbClr val="2D7F1D"/>
              </a:buClr>
              <a:buSzTx/>
              <a:buFont typeface="Arial" charset="0"/>
              <a:buChar char="•"/>
              <a:tabLst/>
              <a:defRPr/>
            </a:pPr>
            <a:r>
              <a:rPr kumimoji="0" lang="en-US" sz="1900" b="0" i="0" u="none" strike="noStrike" kern="1200" cap="none" spc="0" normalizeH="0" baseline="0" noProof="0" smtClean="0">
                <a:ln>
                  <a:noFill/>
                </a:ln>
                <a:solidFill>
                  <a:schemeClr val="tx1"/>
                </a:solidFill>
                <a:effectLst/>
                <a:uLnTx/>
                <a:uFillTx/>
                <a:latin typeface="Arial"/>
                <a:ea typeface="+mn-ea"/>
                <a:cs typeface="+mn-cs"/>
              </a:rPr>
              <a:t>HR – Human Resources</a:t>
            </a:r>
          </a:p>
          <a:p>
            <a:pPr marL="857250" marR="0" lvl="1" indent="-457200" algn="l" defTabSz="457200" rtl="0" eaLnBrk="1" fontAlgn="auto" latinLnBrk="0" hangingPunct="1">
              <a:lnSpc>
                <a:spcPct val="100000"/>
              </a:lnSpc>
              <a:spcBef>
                <a:spcPts val="0"/>
              </a:spcBef>
              <a:spcAft>
                <a:spcPts val="1200"/>
              </a:spcAft>
              <a:buClr>
                <a:srgbClr val="2D7F1D"/>
              </a:buClr>
              <a:buSzTx/>
              <a:buFont typeface="Arial" charset="0"/>
              <a:buChar char="•"/>
              <a:tabLst/>
              <a:defRPr/>
            </a:pPr>
            <a:r>
              <a:rPr kumimoji="0" lang="en-US" sz="1900" b="0" i="0" u="none" strike="noStrike" kern="1200" cap="none" spc="0" normalizeH="0" baseline="0" noProof="0" smtClean="0">
                <a:ln>
                  <a:noFill/>
                </a:ln>
                <a:solidFill>
                  <a:schemeClr val="tx1"/>
                </a:solidFill>
                <a:effectLst/>
                <a:uLnTx/>
                <a:uFillTx/>
                <a:latin typeface="Arial"/>
                <a:ea typeface="+mn-ea"/>
                <a:cs typeface="+mn-cs"/>
              </a:rPr>
              <a:t>FI – General Ledger</a:t>
            </a:r>
          </a:p>
          <a:p>
            <a:pPr marL="457200" marR="0" lvl="0" indent="-457200" algn="l" defTabSz="457200" rtl="0" eaLnBrk="1" fontAlgn="auto" latinLnBrk="0" hangingPunct="1">
              <a:lnSpc>
                <a:spcPct val="100000"/>
              </a:lnSpc>
              <a:spcBef>
                <a:spcPts val="0"/>
              </a:spcBef>
              <a:spcAft>
                <a:spcPts val="1200"/>
              </a:spcAft>
              <a:buClr>
                <a:srgbClr val="2D7F1D"/>
              </a:buClr>
              <a:buSzTx/>
              <a:buFont typeface="Arial"/>
              <a:buChar char="•"/>
              <a:tabLst/>
              <a:defRPr/>
            </a:pPr>
            <a:r>
              <a:rPr kumimoji="0" lang="en-US" sz="2000" b="0" i="0" u="none" strike="noStrike" kern="1200" cap="none" spc="0" normalizeH="0" baseline="0" noProof="0" smtClean="0">
                <a:ln>
                  <a:noFill/>
                </a:ln>
                <a:solidFill>
                  <a:schemeClr val="tx1"/>
                </a:solidFill>
                <a:effectLst/>
                <a:uLnTx/>
                <a:uFillTx/>
                <a:latin typeface="Arial"/>
                <a:ea typeface="+mn-ea"/>
                <a:cs typeface="+mn-cs"/>
              </a:rPr>
              <a:t>Contains Extraction</a:t>
            </a:r>
            <a:br>
              <a:rPr kumimoji="0" lang="en-US" sz="2000" b="0" i="0" u="none" strike="noStrike" kern="1200" cap="none" spc="0" normalizeH="0" baseline="0" noProof="0" smtClean="0">
                <a:ln>
                  <a:noFill/>
                </a:ln>
                <a:solidFill>
                  <a:schemeClr val="tx1"/>
                </a:solidFill>
                <a:effectLst/>
                <a:uLnTx/>
                <a:uFillTx/>
                <a:latin typeface="Arial"/>
                <a:ea typeface="+mn-ea"/>
                <a:cs typeface="+mn-cs"/>
              </a:rPr>
            </a:br>
            <a:r>
              <a:rPr kumimoji="0" lang="en-US" sz="2000" b="0" i="0" u="none" strike="noStrike" kern="1200" cap="none" spc="0" normalizeH="0" baseline="0" noProof="0" smtClean="0">
                <a:ln>
                  <a:noFill/>
                </a:ln>
                <a:solidFill>
                  <a:schemeClr val="tx1"/>
                </a:solidFill>
                <a:effectLst/>
                <a:uLnTx/>
                <a:uFillTx/>
                <a:latin typeface="Arial"/>
                <a:ea typeface="+mn-ea"/>
                <a:cs typeface="+mn-cs"/>
              </a:rPr>
              <a:t>/layout app and guide</a:t>
            </a:r>
          </a:p>
          <a:p>
            <a:pPr marL="457200" marR="0" lvl="0" indent="-457200" algn="l" defTabSz="457200" rtl="0" eaLnBrk="1" fontAlgn="auto" latinLnBrk="0" hangingPunct="1">
              <a:lnSpc>
                <a:spcPct val="100000"/>
              </a:lnSpc>
              <a:spcBef>
                <a:spcPts val="0"/>
              </a:spcBef>
              <a:spcAft>
                <a:spcPts val="1200"/>
              </a:spcAft>
              <a:buClr>
                <a:srgbClr val="2D7F1D"/>
              </a:buClr>
              <a:buSzTx/>
              <a:buFont typeface="Arial"/>
              <a:buChar char="•"/>
              <a:tabLst/>
              <a:defRPr/>
            </a:pPr>
            <a:endParaRPr kumimoji="0" lang="en-US" sz="2000" b="0" i="0" u="none" strike="noStrike" kern="1200" cap="none" spc="0" normalizeH="0" baseline="0" noProof="0" smtClean="0">
              <a:ln>
                <a:noFill/>
              </a:ln>
              <a:solidFill>
                <a:schemeClr val="tx1"/>
              </a:solidFill>
              <a:effectLst/>
              <a:uLnTx/>
              <a:uFillTx/>
              <a:latin typeface="Arial"/>
              <a:ea typeface="+mn-ea"/>
              <a:cs typeface="+mn-cs"/>
            </a:endParaRPr>
          </a:p>
          <a:p>
            <a:pPr marL="457200" marR="0" lvl="0" indent="-457200" algn="l" defTabSz="457200" rtl="0" eaLnBrk="1" fontAlgn="auto" latinLnBrk="0" hangingPunct="1">
              <a:lnSpc>
                <a:spcPct val="100000"/>
              </a:lnSpc>
              <a:spcBef>
                <a:spcPts val="0"/>
              </a:spcBef>
              <a:spcAft>
                <a:spcPts val="1200"/>
              </a:spcAft>
              <a:buClr>
                <a:srgbClr val="2D7F1D"/>
              </a:buClr>
              <a:buSzTx/>
              <a:buFont typeface="Arial"/>
              <a:buChar char="•"/>
              <a:tabLst/>
              <a:defRPr/>
            </a:pPr>
            <a:r>
              <a:rPr kumimoji="0" lang="en-US" sz="2000" b="0" i="0" u="none" strike="noStrike" kern="1200" cap="none" spc="0" normalizeH="0" baseline="0" noProof="0" smtClean="0">
                <a:ln>
                  <a:noFill/>
                </a:ln>
                <a:solidFill>
                  <a:schemeClr val="tx1"/>
                </a:solidFill>
                <a:effectLst/>
                <a:uLnTx/>
                <a:uFillTx/>
                <a:latin typeface="Arial"/>
                <a:ea typeface="+mn-ea"/>
                <a:cs typeface="+mn-cs"/>
              </a:rPr>
              <a:t>Value to IT</a:t>
            </a:r>
          </a:p>
          <a:p>
            <a:pPr marL="857250" marR="0" lvl="1" indent="-457200" algn="l" defTabSz="457200" rtl="0" eaLnBrk="1" fontAlgn="auto" latinLnBrk="0" hangingPunct="1">
              <a:lnSpc>
                <a:spcPct val="100000"/>
              </a:lnSpc>
              <a:spcBef>
                <a:spcPts val="0"/>
              </a:spcBef>
              <a:spcAft>
                <a:spcPts val="1200"/>
              </a:spcAft>
              <a:buClr>
                <a:srgbClr val="2D7F1D"/>
              </a:buClr>
              <a:buSzTx/>
              <a:buFont typeface="Arial" charset="0"/>
              <a:buChar char="•"/>
              <a:tabLst/>
              <a:defRPr/>
            </a:pPr>
            <a:r>
              <a:rPr kumimoji="0" lang="en-US" sz="1800" b="0" i="0" u="none" strike="noStrike" kern="1200" cap="none" spc="0" normalizeH="0" baseline="0" noProof="0" smtClean="0">
                <a:ln>
                  <a:noFill/>
                </a:ln>
                <a:solidFill>
                  <a:schemeClr val="tx1"/>
                </a:solidFill>
                <a:effectLst/>
                <a:uLnTx/>
                <a:uFillTx/>
                <a:latin typeface="Arial"/>
                <a:ea typeface="+mn-ea"/>
                <a:cs typeface="+mn-cs"/>
              </a:rPr>
              <a:t>Pre built linkages</a:t>
            </a:r>
          </a:p>
          <a:p>
            <a:pPr marL="457200" marR="0" lvl="0" indent="-457200" algn="l" defTabSz="457200" rtl="0" eaLnBrk="1" fontAlgn="auto" latinLnBrk="0" hangingPunct="1">
              <a:lnSpc>
                <a:spcPct val="100000"/>
              </a:lnSpc>
              <a:spcBef>
                <a:spcPts val="0"/>
              </a:spcBef>
              <a:spcAft>
                <a:spcPts val="1200"/>
              </a:spcAft>
              <a:buClr>
                <a:srgbClr val="2D7F1D"/>
              </a:buClr>
              <a:buSzTx/>
              <a:buFont typeface="Arial"/>
              <a:buChar char="•"/>
              <a:tabLst/>
              <a:defRPr/>
            </a:pPr>
            <a:r>
              <a:rPr kumimoji="0" lang="en-US" sz="2000" b="0" i="0" u="none" strike="noStrike" kern="1200" cap="none" spc="0" normalizeH="0" baseline="0" noProof="0" smtClean="0">
                <a:ln>
                  <a:noFill/>
                </a:ln>
                <a:solidFill>
                  <a:schemeClr val="tx1"/>
                </a:solidFill>
                <a:effectLst/>
                <a:uLnTx/>
                <a:uFillTx/>
                <a:latin typeface="Arial"/>
                <a:ea typeface="+mn-ea"/>
                <a:cs typeface="+mn-cs"/>
              </a:rPr>
              <a:t>100’s of Business answers</a:t>
            </a:r>
          </a:p>
          <a:p>
            <a:pPr marL="457200" marR="0" lvl="0" indent="-457200" algn="l" defTabSz="457200" rtl="0" eaLnBrk="1" fontAlgn="auto" latinLnBrk="0" hangingPunct="1">
              <a:lnSpc>
                <a:spcPct val="100000"/>
              </a:lnSpc>
              <a:spcBef>
                <a:spcPts val="0"/>
              </a:spcBef>
              <a:spcAft>
                <a:spcPts val="1200"/>
              </a:spcAft>
              <a:buClr>
                <a:srgbClr val="2D7F1D"/>
              </a:buClr>
              <a:buSzTx/>
              <a:buFont typeface="Arial"/>
              <a:buChar char="•"/>
              <a:tabLst/>
              <a:defRPr/>
            </a:pPr>
            <a:endParaRPr kumimoji="0" lang="en-US" sz="800" b="0" i="0" u="none" strike="noStrike" kern="1200" cap="none" spc="0" normalizeH="0" baseline="0" noProof="0" smtClean="0">
              <a:ln>
                <a:noFill/>
              </a:ln>
              <a:solidFill>
                <a:schemeClr val="tx1"/>
              </a:solidFill>
              <a:effectLst/>
              <a:uLnTx/>
              <a:uFillTx/>
              <a:latin typeface="Arial"/>
              <a:ea typeface="+mn-ea"/>
              <a:cs typeface="+mn-cs"/>
            </a:endParaRPr>
          </a:p>
          <a:p>
            <a:pPr marL="457200" marR="0" lvl="0" indent="-457200" algn="l" defTabSz="457200" rtl="0" eaLnBrk="1" fontAlgn="auto" latinLnBrk="0" hangingPunct="1">
              <a:lnSpc>
                <a:spcPct val="100000"/>
              </a:lnSpc>
              <a:spcBef>
                <a:spcPts val="0"/>
              </a:spcBef>
              <a:spcAft>
                <a:spcPts val="1200"/>
              </a:spcAft>
              <a:buClr>
                <a:srgbClr val="2D7F1D"/>
              </a:buClr>
              <a:buSzTx/>
              <a:buFont typeface="Arial"/>
              <a:buChar char="•"/>
              <a:tabLst/>
              <a:defRPr/>
            </a:pPr>
            <a:endParaRPr kumimoji="0" lang="en-US" sz="2200" b="0" i="0" u="none" strike="noStrike" kern="1200" cap="none" spc="0" normalizeH="0" baseline="0" noProof="0" dirty="0" smtClean="0">
              <a:ln>
                <a:noFill/>
              </a:ln>
              <a:solidFill>
                <a:schemeClr val="tx1"/>
              </a:solidFill>
              <a:effectLst/>
              <a:uLnTx/>
              <a:uFillTx/>
              <a:latin typeface="Arial"/>
              <a:ea typeface="+mn-ea"/>
              <a:cs typeface="+mn-cs"/>
            </a:endParaRPr>
          </a:p>
        </p:txBody>
      </p:sp>
      <p:sp>
        <p:nvSpPr>
          <p:cNvPr id="17" name="Rechteck 7"/>
          <p:cNvSpPr/>
          <p:nvPr/>
        </p:nvSpPr>
        <p:spPr>
          <a:xfrm>
            <a:off x="5965825" y="4505325"/>
            <a:ext cx="790575" cy="654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solidFill>
                <a:schemeClr val="bg1"/>
              </a:solidFill>
            </a:endParaRPr>
          </a:p>
        </p:txBody>
      </p:sp>
      <p:pic>
        <p:nvPicPr>
          <p:cNvPr id="18" name="Picture 8" descr="AP.JPG"/>
          <p:cNvPicPr>
            <a:picLocks noChangeAspect="1"/>
          </p:cNvPicPr>
          <p:nvPr/>
        </p:nvPicPr>
        <p:blipFill>
          <a:blip r:embed="rId3" cstate="email"/>
          <a:srcRect/>
          <a:stretch>
            <a:fillRect/>
          </a:stretch>
        </p:blipFill>
        <p:spPr bwMode="auto">
          <a:xfrm>
            <a:off x="6135688" y="1125538"/>
            <a:ext cx="2809875" cy="1943100"/>
          </a:xfrm>
          <a:prstGeom prst="rect">
            <a:avLst/>
          </a:prstGeom>
          <a:noFill/>
          <a:ln w="9525">
            <a:noFill/>
            <a:miter lim="800000"/>
            <a:headEnd/>
            <a:tailEnd/>
          </a:ln>
        </p:spPr>
      </p:pic>
      <p:pic>
        <p:nvPicPr>
          <p:cNvPr id="19" name="Picture 9" descr="SD.JPG"/>
          <p:cNvPicPr>
            <a:picLocks noChangeAspect="1"/>
          </p:cNvPicPr>
          <p:nvPr/>
        </p:nvPicPr>
        <p:blipFill>
          <a:blip r:embed="rId4" cstate="email"/>
          <a:srcRect/>
          <a:stretch>
            <a:fillRect/>
          </a:stretch>
        </p:blipFill>
        <p:spPr bwMode="auto">
          <a:xfrm>
            <a:off x="5927725" y="1844675"/>
            <a:ext cx="2616200" cy="1893888"/>
          </a:xfrm>
          <a:prstGeom prst="rect">
            <a:avLst/>
          </a:prstGeom>
          <a:noFill/>
          <a:ln w="9525">
            <a:noFill/>
            <a:miter lim="800000"/>
            <a:headEnd/>
            <a:tailEnd/>
          </a:ln>
        </p:spPr>
      </p:pic>
      <p:pic>
        <p:nvPicPr>
          <p:cNvPr id="20" name="Picture 10" descr="HR.JPG"/>
          <p:cNvPicPr>
            <a:picLocks noChangeAspect="1"/>
          </p:cNvPicPr>
          <p:nvPr/>
        </p:nvPicPr>
        <p:blipFill>
          <a:blip r:embed="rId5" cstate="email"/>
          <a:srcRect/>
          <a:stretch>
            <a:fillRect/>
          </a:stretch>
        </p:blipFill>
        <p:spPr bwMode="auto">
          <a:xfrm>
            <a:off x="5364163" y="2728913"/>
            <a:ext cx="2879725" cy="1863725"/>
          </a:xfrm>
          <a:prstGeom prst="rect">
            <a:avLst/>
          </a:prstGeom>
          <a:noFill/>
          <a:ln w="9525">
            <a:noFill/>
            <a:miter lim="800000"/>
            <a:headEnd/>
            <a:tailEnd/>
          </a:ln>
        </p:spPr>
      </p:pic>
      <p:pic>
        <p:nvPicPr>
          <p:cNvPr id="21" name="Picture 11" descr="PP.JPG"/>
          <p:cNvPicPr>
            <a:picLocks noChangeAspect="1"/>
          </p:cNvPicPr>
          <p:nvPr/>
        </p:nvPicPr>
        <p:blipFill>
          <a:blip r:embed="rId6" cstate="email"/>
          <a:srcRect/>
          <a:stretch>
            <a:fillRect/>
          </a:stretch>
        </p:blipFill>
        <p:spPr bwMode="auto">
          <a:xfrm>
            <a:off x="5078413" y="3357563"/>
            <a:ext cx="2730500" cy="1905000"/>
          </a:xfrm>
          <a:prstGeom prst="rect">
            <a:avLst/>
          </a:prstGeom>
          <a:noFill/>
          <a:ln w="9525">
            <a:noFill/>
            <a:miter lim="800000"/>
            <a:headEnd/>
            <a:tailEnd/>
          </a:ln>
        </p:spPr>
      </p:pic>
      <p:pic>
        <p:nvPicPr>
          <p:cNvPr id="22" name="Picture 12" descr="AR.JPG"/>
          <p:cNvPicPr>
            <a:picLocks noChangeAspect="1"/>
          </p:cNvPicPr>
          <p:nvPr/>
        </p:nvPicPr>
        <p:blipFill>
          <a:blip r:embed="rId7" cstate="email"/>
          <a:srcRect/>
          <a:stretch>
            <a:fillRect/>
          </a:stretch>
        </p:blipFill>
        <p:spPr bwMode="auto">
          <a:xfrm>
            <a:off x="4730750" y="4221163"/>
            <a:ext cx="2706688" cy="1874837"/>
          </a:xfrm>
          <a:prstGeom prst="rect">
            <a:avLst/>
          </a:prstGeom>
          <a:noFill/>
          <a:ln w="9525">
            <a:noFill/>
            <a:miter lim="800000"/>
            <a:headEnd/>
            <a:tailEnd/>
          </a:ln>
        </p:spPr>
      </p:pic>
    </p:spTree>
    <p:extLst>
      <p:ext uri="{BB962C8B-B14F-4D97-AF65-F5344CB8AC3E}">
        <p14:creationId xmlns:p14="http://schemas.microsoft.com/office/powerpoint/2010/main" val="1756147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email"/>
          <a:srcRect/>
          <a:stretch>
            <a:fillRect/>
          </a:stretch>
        </p:blipFill>
        <p:spPr bwMode="auto">
          <a:xfrm>
            <a:off x="5359400" y="1556702"/>
            <a:ext cx="2895600" cy="575090"/>
          </a:xfrm>
          <a:prstGeom prst="rect">
            <a:avLst/>
          </a:prstGeom>
          <a:noFill/>
          <a:ln w="9525">
            <a:noFill/>
            <a:miter lim="800000"/>
            <a:headEnd/>
            <a:tailEnd/>
          </a:ln>
        </p:spPr>
      </p:pic>
      <p:sp>
        <p:nvSpPr>
          <p:cNvPr id="5" name="Content Placeholder 4"/>
          <p:cNvSpPr>
            <a:spLocks noGrp="1"/>
          </p:cNvSpPr>
          <p:nvPr>
            <p:ph idx="1"/>
          </p:nvPr>
        </p:nvSpPr>
        <p:spPr>
          <a:xfrm>
            <a:off x="612648" y="1438074"/>
            <a:ext cx="4746752" cy="4525963"/>
          </a:xfrm>
        </p:spPr>
        <p:txBody>
          <a:bodyPr>
            <a:normAutofit fontScale="85000" lnSpcReduction="20000"/>
          </a:bodyPr>
          <a:lstStyle/>
          <a:p>
            <a:r>
              <a:rPr lang="en-US" sz="2200" dirty="0" smtClean="0">
                <a:latin typeface="Arial" pitchFamily="34" charset="0"/>
                <a:cs typeface="Arial" pitchFamily="34" charset="0"/>
              </a:rPr>
              <a:t>Developer’s Level (extraction)</a:t>
            </a:r>
          </a:p>
          <a:p>
            <a:pPr lvl="1">
              <a:buFont typeface="Arial" pitchFamily="34" charset="0"/>
              <a:buChar char="•"/>
            </a:pPr>
            <a:r>
              <a:rPr lang="en-US" dirty="0" smtClean="0">
                <a:latin typeface="Arial" pitchFamily="34" charset="0"/>
                <a:cs typeface="Arial" pitchFamily="34" charset="0"/>
              </a:rPr>
              <a:t>Adhere to SAP security model with roles and authorizations </a:t>
            </a:r>
          </a:p>
          <a:p>
            <a:pPr lvl="1">
              <a:buFont typeface="Arial" pitchFamily="34" charset="0"/>
              <a:buChar char="•"/>
            </a:pPr>
            <a:r>
              <a:rPr lang="en-US" dirty="0" smtClean="0">
                <a:latin typeface="Arial" pitchFamily="34" charset="0"/>
                <a:cs typeface="Arial" pitchFamily="34" charset="0"/>
              </a:rPr>
              <a:t>Additional security provided by SAP Connector</a:t>
            </a:r>
          </a:p>
          <a:p>
            <a:r>
              <a:rPr lang="en-US" dirty="0" smtClean="0">
                <a:latin typeface="Arial" pitchFamily="34" charset="0"/>
                <a:cs typeface="Arial" pitchFamily="34" charset="0"/>
              </a:rPr>
              <a:t>End User Level (user access)</a:t>
            </a:r>
          </a:p>
          <a:p>
            <a:pPr lvl="1">
              <a:buFont typeface="Arial" pitchFamily="34" charset="0"/>
              <a:buChar char="•"/>
            </a:pPr>
            <a:r>
              <a:rPr lang="en-US" dirty="0" err="1" smtClean="0">
                <a:latin typeface="Arial" pitchFamily="34" charset="0"/>
                <a:cs typeface="Arial" pitchFamily="34" charset="0"/>
              </a:rPr>
              <a:t>Qlikview</a:t>
            </a:r>
            <a:r>
              <a:rPr lang="en-US" dirty="0" smtClean="0">
                <a:latin typeface="Arial" pitchFamily="34" charset="0"/>
                <a:cs typeface="Arial" pitchFamily="34" charset="0"/>
              </a:rPr>
              <a:t> native via Section Access</a:t>
            </a:r>
          </a:p>
          <a:p>
            <a:pPr lvl="1">
              <a:buFont typeface="Arial" pitchFamily="34" charset="0"/>
              <a:buChar char="•"/>
            </a:pPr>
            <a:r>
              <a:rPr lang="en-US" dirty="0" smtClean="0">
                <a:latin typeface="Arial" pitchFamily="34" charset="0"/>
                <a:cs typeface="Arial" pitchFamily="34" charset="0"/>
              </a:rPr>
              <a:t>Through Publisher via Loop/Reduce/Distribute</a:t>
            </a:r>
          </a:p>
          <a:p>
            <a:pPr lvl="1">
              <a:buFont typeface="Arial" pitchFamily="34" charset="0"/>
              <a:buChar char="•"/>
            </a:pPr>
            <a:r>
              <a:rPr lang="en-US" dirty="0" smtClean="0">
                <a:latin typeface="Arial" pitchFamily="34" charset="0"/>
                <a:cs typeface="Arial" pitchFamily="34" charset="0"/>
              </a:rPr>
              <a:t>Leverage SAP security </a:t>
            </a:r>
          </a:p>
          <a:p>
            <a:endParaRPr lang="en-US" dirty="0" smtClean="0"/>
          </a:p>
        </p:txBody>
      </p:sp>
      <p:sp>
        <p:nvSpPr>
          <p:cNvPr id="7" name="Title 6"/>
          <p:cNvSpPr>
            <a:spLocks noGrp="1"/>
          </p:cNvSpPr>
          <p:nvPr>
            <p:ph type="title"/>
          </p:nvPr>
        </p:nvSpPr>
        <p:spPr/>
        <p:txBody>
          <a:bodyPr/>
          <a:lstStyle/>
          <a:p>
            <a:r>
              <a:rPr lang="en-US" dirty="0" smtClean="0"/>
              <a:t>Security</a:t>
            </a:r>
            <a:endParaRPr lang="en-US" dirty="0"/>
          </a:p>
        </p:txBody>
      </p:sp>
    </p:spTree>
    <p:extLst>
      <p:ext uri="{BB962C8B-B14F-4D97-AF65-F5344CB8AC3E}">
        <p14:creationId xmlns:p14="http://schemas.microsoft.com/office/powerpoint/2010/main" val="35261820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Leveraging SAP security to </a:t>
            </a:r>
            <a:r>
              <a:rPr lang="en-US" dirty="0" err="1" smtClean="0"/>
              <a:t>Qlikview</a:t>
            </a:r>
            <a:endParaRPr lang="en-US" dirty="0"/>
          </a:p>
        </p:txBody>
      </p:sp>
      <p:sp>
        <p:nvSpPr>
          <p:cNvPr id="3" name="Text Placeholder 2"/>
          <p:cNvSpPr>
            <a:spLocks noGrp="1"/>
          </p:cNvSpPr>
          <p:nvPr>
            <p:ph type="body" sz="quarter" idx="10"/>
          </p:nvPr>
        </p:nvSpPr>
        <p:spPr>
          <a:xfrm>
            <a:off x="676275" y="1705928"/>
            <a:ext cx="7391400" cy="5394960"/>
          </a:xfrm>
        </p:spPr>
        <p:txBody>
          <a:bodyPr>
            <a:normAutofit/>
          </a:bodyPr>
          <a:lstStyle/>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a:p>
        </p:txBody>
      </p:sp>
      <p:pic>
        <p:nvPicPr>
          <p:cNvPr id="5" name="Picture 2"/>
          <p:cNvPicPr>
            <a:picLocks noChangeAspect="1" noChangeArrowheads="1"/>
          </p:cNvPicPr>
          <p:nvPr/>
        </p:nvPicPr>
        <p:blipFill>
          <a:blip r:embed="rId3" cstate="email"/>
          <a:srcRect/>
          <a:stretch>
            <a:fillRect/>
          </a:stretch>
        </p:blipFill>
        <p:spPr bwMode="auto">
          <a:xfrm>
            <a:off x="752475" y="1309688"/>
            <a:ext cx="1000125" cy="1524000"/>
          </a:xfrm>
          <a:prstGeom prst="rect">
            <a:avLst/>
          </a:prstGeom>
          <a:noFill/>
          <a:ln w="9525">
            <a:noFill/>
            <a:miter lim="800000"/>
            <a:headEnd/>
            <a:tailEnd/>
          </a:ln>
        </p:spPr>
      </p:pic>
      <p:sp>
        <p:nvSpPr>
          <p:cNvPr id="6" name="Line 26"/>
          <p:cNvSpPr>
            <a:spLocks noChangeShapeType="1"/>
          </p:cNvSpPr>
          <p:nvPr/>
        </p:nvSpPr>
        <p:spPr bwMode="auto">
          <a:xfrm flipV="1">
            <a:off x="1438275" y="2224088"/>
            <a:ext cx="3733800" cy="0"/>
          </a:xfrm>
          <a:prstGeom prst="line">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pic>
        <p:nvPicPr>
          <p:cNvPr id="7" name="Picture 3"/>
          <p:cNvPicPr>
            <a:picLocks noChangeAspect="1" noChangeArrowheads="1"/>
          </p:cNvPicPr>
          <p:nvPr/>
        </p:nvPicPr>
        <p:blipFill>
          <a:blip r:embed="rId4" cstate="email"/>
          <a:srcRect/>
          <a:stretch>
            <a:fillRect/>
          </a:stretch>
        </p:blipFill>
        <p:spPr bwMode="auto">
          <a:xfrm>
            <a:off x="5229225" y="1766888"/>
            <a:ext cx="1009650" cy="762000"/>
          </a:xfrm>
          <a:prstGeom prst="rect">
            <a:avLst/>
          </a:prstGeom>
          <a:noFill/>
          <a:ln w="9525">
            <a:noFill/>
            <a:miter lim="800000"/>
            <a:headEnd/>
            <a:tailEnd/>
          </a:ln>
        </p:spPr>
      </p:pic>
      <p:sp>
        <p:nvSpPr>
          <p:cNvPr id="8" name="TextBox 7"/>
          <p:cNvSpPr txBox="1">
            <a:spLocks noChangeArrowheads="1"/>
          </p:cNvSpPr>
          <p:nvPr/>
        </p:nvSpPr>
        <p:spPr bwMode="auto">
          <a:xfrm>
            <a:off x="6238875" y="1792288"/>
            <a:ext cx="1447800" cy="522288"/>
          </a:xfrm>
          <a:prstGeom prst="rect">
            <a:avLst/>
          </a:prstGeom>
          <a:noFill/>
          <a:ln w="9525">
            <a:noFill/>
            <a:miter lim="800000"/>
            <a:headEnd/>
            <a:tailEnd/>
          </a:ln>
        </p:spPr>
        <p:txBody>
          <a:bodyPr>
            <a:spAutoFit/>
          </a:bodyPr>
          <a:lstStyle/>
          <a:p>
            <a:r>
              <a:rPr lang="en-US" sz="1400"/>
              <a:t>SAP Connector Log Monitor</a:t>
            </a:r>
          </a:p>
        </p:txBody>
      </p:sp>
      <p:pic>
        <p:nvPicPr>
          <p:cNvPr id="9" name="Picture 6"/>
          <p:cNvPicPr>
            <a:picLocks noChangeAspect="1" noChangeArrowheads="1"/>
          </p:cNvPicPr>
          <p:nvPr/>
        </p:nvPicPr>
        <p:blipFill>
          <a:blip r:embed="rId5" cstate="email"/>
          <a:srcRect/>
          <a:stretch>
            <a:fillRect/>
          </a:stretch>
        </p:blipFill>
        <p:spPr bwMode="auto">
          <a:xfrm>
            <a:off x="752475" y="3367088"/>
            <a:ext cx="762000" cy="704850"/>
          </a:xfrm>
          <a:prstGeom prst="rect">
            <a:avLst/>
          </a:prstGeom>
          <a:noFill/>
          <a:ln w="9525">
            <a:noFill/>
            <a:miter lim="800000"/>
            <a:headEnd/>
            <a:tailEnd/>
          </a:ln>
        </p:spPr>
      </p:pic>
      <p:sp>
        <p:nvSpPr>
          <p:cNvPr id="10" name="Line 26"/>
          <p:cNvSpPr>
            <a:spLocks noChangeShapeType="1"/>
          </p:cNvSpPr>
          <p:nvPr/>
        </p:nvSpPr>
        <p:spPr bwMode="auto">
          <a:xfrm>
            <a:off x="1133475" y="2833688"/>
            <a:ext cx="0" cy="457200"/>
          </a:xfrm>
          <a:prstGeom prst="line">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pic>
        <p:nvPicPr>
          <p:cNvPr id="12" name="Picture 9"/>
          <p:cNvPicPr>
            <a:picLocks noChangeAspect="1" noChangeArrowheads="1"/>
          </p:cNvPicPr>
          <p:nvPr/>
        </p:nvPicPr>
        <p:blipFill>
          <a:blip r:embed="rId6" cstate="email"/>
          <a:srcRect/>
          <a:stretch>
            <a:fillRect/>
          </a:stretch>
        </p:blipFill>
        <p:spPr bwMode="auto">
          <a:xfrm>
            <a:off x="2657475" y="3519488"/>
            <a:ext cx="800100" cy="647700"/>
          </a:xfrm>
          <a:prstGeom prst="rect">
            <a:avLst/>
          </a:prstGeom>
          <a:noFill/>
          <a:ln w="9525">
            <a:noFill/>
            <a:miter lim="800000"/>
            <a:headEnd/>
            <a:tailEnd/>
          </a:ln>
        </p:spPr>
      </p:pic>
      <p:pic>
        <p:nvPicPr>
          <p:cNvPr id="13" name="Picture 9"/>
          <p:cNvPicPr>
            <a:picLocks noChangeAspect="1" noChangeArrowheads="1"/>
          </p:cNvPicPr>
          <p:nvPr/>
        </p:nvPicPr>
        <p:blipFill>
          <a:blip r:embed="rId6" cstate="email"/>
          <a:srcRect/>
          <a:stretch>
            <a:fillRect/>
          </a:stretch>
        </p:blipFill>
        <p:spPr bwMode="auto">
          <a:xfrm>
            <a:off x="752475" y="5195888"/>
            <a:ext cx="800100" cy="647700"/>
          </a:xfrm>
          <a:prstGeom prst="rect">
            <a:avLst/>
          </a:prstGeom>
          <a:noFill/>
          <a:ln w="9525">
            <a:noFill/>
            <a:miter lim="800000"/>
            <a:headEnd/>
            <a:tailEnd/>
          </a:ln>
        </p:spPr>
      </p:pic>
      <p:sp>
        <p:nvSpPr>
          <p:cNvPr id="14" name="Line 26"/>
          <p:cNvSpPr>
            <a:spLocks noChangeShapeType="1"/>
          </p:cNvSpPr>
          <p:nvPr/>
        </p:nvSpPr>
        <p:spPr bwMode="auto">
          <a:xfrm>
            <a:off x="1590675" y="3824288"/>
            <a:ext cx="1066800" cy="0"/>
          </a:xfrm>
          <a:prstGeom prst="line">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15" name="Line 26"/>
          <p:cNvSpPr>
            <a:spLocks noChangeShapeType="1"/>
          </p:cNvSpPr>
          <p:nvPr/>
        </p:nvSpPr>
        <p:spPr bwMode="auto">
          <a:xfrm>
            <a:off x="1133475" y="4129088"/>
            <a:ext cx="0" cy="990600"/>
          </a:xfrm>
          <a:prstGeom prst="line">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16" name="Line 26"/>
          <p:cNvSpPr>
            <a:spLocks noChangeShapeType="1"/>
          </p:cNvSpPr>
          <p:nvPr/>
        </p:nvSpPr>
        <p:spPr bwMode="auto">
          <a:xfrm>
            <a:off x="5705475" y="5653088"/>
            <a:ext cx="533400" cy="304800"/>
          </a:xfrm>
          <a:prstGeom prst="line">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grpSp>
        <p:nvGrpSpPr>
          <p:cNvPr id="17" name="Group 71"/>
          <p:cNvGrpSpPr>
            <a:grpSpLocks/>
          </p:cNvGrpSpPr>
          <p:nvPr/>
        </p:nvGrpSpPr>
        <p:grpSpPr bwMode="auto">
          <a:xfrm>
            <a:off x="6162675" y="5805488"/>
            <a:ext cx="1447800" cy="1069975"/>
            <a:chOff x="6096000" y="5562600"/>
            <a:chExt cx="1447799" cy="1069777"/>
          </a:xfrm>
        </p:grpSpPr>
        <p:pic>
          <p:nvPicPr>
            <p:cNvPr id="18" name="Picture 12"/>
            <p:cNvPicPr>
              <a:picLocks noChangeAspect="1" noChangeArrowheads="1"/>
            </p:cNvPicPr>
            <p:nvPr/>
          </p:nvPicPr>
          <p:blipFill>
            <a:blip r:embed="rId7" cstate="email"/>
            <a:srcRect/>
            <a:stretch>
              <a:fillRect/>
            </a:stretch>
          </p:blipFill>
          <p:spPr bwMode="auto">
            <a:xfrm>
              <a:off x="6391275" y="5695950"/>
              <a:ext cx="923925" cy="704850"/>
            </a:xfrm>
            <a:prstGeom prst="rect">
              <a:avLst/>
            </a:prstGeom>
            <a:noFill/>
            <a:ln w="9525">
              <a:noFill/>
              <a:miter lim="800000"/>
              <a:headEnd/>
              <a:tailEnd/>
            </a:ln>
          </p:spPr>
        </p:pic>
        <p:pic>
          <p:nvPicPr>
            <p:cNvPr id="19" name="Picture 12"/>
            <p:cNvPicPr>
              <a:picLocks noChangeAspect="1" noChangeArrowheads="1"/>
            </p:cNvPicPr>
            <p:nvPr/>
          </p:nvPicPr>
          <p:blipFill>
            <a:blip r:embed="rId7" cstate="email"/>
            <a:srcRect/>
            <a:stretch>
              <a:fillRect/>
            </a:stretch>
          </p:blipFill>
          <p:spPr bwMode="auto">
            <a:xfrm>
              <a:off x="6324600" y="5638800"/>
              <a:ext cx="923925" cy="704850"/>
            </a:xfrm>
            <a:prstGeom prst="rect">
              <a:avLst/>
            </a:prstGeom>
            <a:noFill/>
            <a:ln w="9525">
              <a:noFill/>
              <a:miter lim="800000"/>
              <a:headEnd/>
              <a:tailEnd/>
            </a:ln>
          </p:spPr>
        </p:pic>
        <p:pic>
          <p:nvPicPr>
            <p:cNvPr id="20" name="Picture 12"/>
            <p:cNvPicPr>
              <a:picLocks noChangeAspect="1" noChangeArrowheads="1"/>
            </p:cNvPicPr>
            <p:nvPr/>
          </p:nvPicPr>
          <p:blipFill>
            <a:blip r:embed="rId7" cstate="email"/>
            <a:srcRect/>
            <a:stretch>
              <a:fillRect/>
            </a:stretch>
          </p:blipFill>
          <p:spPr bwMode="auto">
            <a:xfrm>
              <a:off x="6248400" y="5562600"/>
              <a:ext cx="923925" cy="704850"/>
            </a:xfrm>
            <a:prstGeom prst="rect">
              <a:avLst/>
            </a:prstGeom>
            <a:noFill/>
            <a:ln w="9525">
              <a:noFill/>
              <a:miter lim="800000"/>
              <a:headEnd/>
              <a:tailEnd/>
            </a:ln>
          </p:spPr>
        </p:pic>
        <p:sp>
          <p:nvSpPr>
            <p:cNvPr id="21" name="TextBox 67"/>
            <p:cNvSpPr txBox="1">
              <a:spLocks noChangeArrowheads="1"/>
            </p:cNvSpPr>
            <p:nvPr/>
          </p:nvSpPr>
          <p:spPr bwMode="auto">
            <a:xfrm>
              <a:off x="6096000" y="6324600"/>
              <a:ext cx="1447799" cy="307777"/>
            </a:xfrm>
            <a:prstGeom prst="rect">
              <a:avLst/>
            </a:prstGeom>
            <a:noFill/>
            <a:ln w="9525">
              <a:noFill/>
              <a:miter lim="800000"/>
              <a:headEnd/>
              <a:tailEnd/>
            </a:ln>
          </p:spPr>
          <p:txBody>
            <a:bodyPr>
              <a:spAutoFit/>
            </a:bodyPr>
            <a:lstStyle/>
            <a:p>
              <a:pPr algn="ctr"/>
              <a:r>
                <a:rPr lang="en-US" sz="1400"/>
                <a:t>Dashboards</a:t>
              </a:r>
            </a:p>
          </p:txBody>
        </p:sp>
      </p:grpSp>
      <p:sp>
        <p:nvSpPr>
          <p:cNvPr id="22" name="TextBox 21"/>
          <p:cNvSpPr txBox="1">
            <a:spLocks noChangeArrowheads="1"/>
          </p:cNvSpPr>
          <p:nvPr/>
        </p:nvSpPr>
        <p:spPr bwMode="auto">
          <a:xfrm>
            <a:off x="2352675" y="4129088"/>
            <a:ext cx="1143000" cy="523875"/>
          </a:xfrm>
          <a:prstGeom prst="rect">
            <a:avLst/>
          </a:prstGeom>
          <a:noFill/>
          <a:ln w="9525">
            <a:noFill/>
            <a:miter lim="800000"/>
            <a:headEnd/>
            <a:tailEnd/>
          </a:ln>
        </p:spPr>
        <p:txBody>
          <a:bodyPr>
            <a:spAutoFit/>
          </a:bodyPr>
          <a:lstStyle/>
          <a:p>
            <a:pPr algn="r"/>
            <a:r>
              <a:rPr lang="en-US" sz="1400"/>
              <a:t>Base QVD Files</a:t>
            </a:r>
          </a:p>
        </p:txBody>
      </p:sp>
      <p:sp>
        <p:nvSpPr>
          <p:cNvPr id="23" name="TextBox 22"/>
          <p:cNvSpPr txBox="1">
            <a:spLocks noChangeArrowheads="1"/>
          </p:cNvSpPr>
          <p:nvPr/>
        </p:nvSpPr>
        <p:spPr bwMode="auto">
          <a:xfrm>
            <a:off x="676275" y="5805488"/>
            <a:ext cx="1143000" cy="523875"/>
          </a:xfrm>
          <a:prstGeom prst="rect">
            <a:avLst/>
          </a:prstGeom>
          <a:noFill/>
          <a:ln w="9525">
            <a:noFill/>
            <a:miter lim="800000"/>
            <a:headEnd/>
            <a:tailEnd/>
          </a:ln>
        </p:spPr>
        <p:txBody>
          <a:bodyPr>
            <a:spAutoFit/>
          </a:bodyPr>
          <a:lstStyle/>
          <a:p>
            <a:pPr algn="r"/>
            <a:r>
              <a:rPr lang="en-US" sz="1400"/>
              <a:t>Final QVD Files</a:t>
            </a:r>
          </a:p>
        </p:txBody>
      </p:sp>
      <p:sp>
        <p:nvSpPr>
          <p:cNvPr id="24" name="TextBox 23"/>
          <p:cNvSpPr txBox="1">
            <a:spLocks noChangeArrowheads="1"/>
          </p:cNvSpPr>
          <p:nvPr/>
        </p:nvSpPr>
        <p:spPr bwMode="auto">
          <a:xfrm>
            <a:off x="1438275" y="3224213"/>
            <a:ext cx="1143000" cy="523875"/>
          </a:xfrm>
          <a:prstGeom prst="rect">
            <a:avLst/>
          </a:prstGeom>
          <a:noFill/>
          <a:ln w="9525">
            <a:noFill/>
            <a:miter lim="800000"/>
            <a:headEnd/>
            <a:tailEnd/>
          </a:ln>
        </p:spPr>
        <p:txBody>
          <a:bodyPr>
            <a:spAutoFit/>
          </a:bodyPr>
          <a:lstStyle/>
          <a:p>
            <a:r>
              <a:rPr lang="en-US" sz="1400"/>
              <a:t>QVD Generator</a:t>
            </a:r>
          </a:p>
        </p:txBody>
      </p:sp>
      <p:pic>
        <p:nvPicPr>
          <p:cNvPr id="25" name="Picture 13"/>
          <p:cNvPicPr>
            <a:picLocks noChangeAspect="1" noChangeArrowheads="1"/>
          </p:cNvPicPr>
          <p:nvPr/>
        </p:nvPicPr>
        <p:blipFill>
          <a:blip r:embed="rId8" cstate="email"/>
          <a:srcRect/>
          <a:stretch>
            <a:fillRect/>
          </a:stretch>
        </p:blipFill>
        <p:spPr bwMode="auto">
          <a:xfrm>
            <a:off x="1590675" y="5195888"/>
            <a:ext cx="4857750" cy="438150"/>
          </a:xfrm>
          <a:prstGeom prst="rect">
            <a:avLst/>
          </a:prstGeom>
          <a:noFill/>
          <a:ln w="9525">
            <a:noFill/>
            <a:miter lim="800000"/>
            <a:headEnd/>
            <a:tailEnd/>
          </a:ln>
        </p:spPr>
      </p:pic>
      <p:pic>
        <p:nvPicPr>
          <p:cNvPr id="26" name="Picture 14"/>
          <p:cNvPicPr>
            <a:picLocks noChangeAspect="1" noChangeArrowheads="1"/>
          </p:cNvPicPr>
          <p:nvPr/>
        </p:nvPicPr>
        <p:blipFill>
          <a:blip r:embed="rId9" cstate="email"/>
          <a:srcRect/>
          <a:stretch>
            <a:fillRect/>
          </a:stretch>
        </p:blipFill>
        <p:spPr bwMode="auto">
          <a:xfrm>
            <a:off x="3571875" y="2833688"/>
            <a:ext cx="4429125" cy="2038350"/>
          </a:xfrm>
          <a:prstGeom prst="rect">
            <a:avLst/>
          </a:prstGeom>
          <a:noFill/>
          <a:ln w="9525">
            <a:noFill/>
            <a:miter lim="800000"/>
            <a:headEnd/>
            <a:tailEnd/>
          </a:ln>
        </p:spPr>
      </p:pic>
    </p:spTree>
    <p:extLst>
      <p:ext uri="{BB962C8B-B14F-4D97-AF65-F5344CB8AC3E}">
        <p14:creationId xmlns:p14="http://schemas.microsoft.com/office/powerpoint/2010/main" val="967953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p:bldP spid="23" grpId="0"/>
      <p:bldP spid="2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1104</Words>
  <Application>Microsoft Office PowerPoint</Application>
  <PresentationFormat>On-screen Show (4:3)</PresentationFormat>
  <Paragraphs>195</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What is the QlikView Connector?</vt:lpstr>
      <vt:lpstr>Overview of all Qlikview connectors for use with SAP Netweaver ®</vt:lpstr>
      <vt:lpstr>Pros and Cons for the different connectors</vt:lpstr>
      <vt:lpstr>Business benefits</vt:lpstr>
      <vt:lpstr>Technical benefits</vt:lpstr>
      <vt:lpstr>QlikStart Templates for SAP</vt:lpstr>
      <vt:lpstr>Security</vt:lpstr>
      <vt:lpstr>Leveraging SAP security to Qlikview</vt:lpstr>
    </vt:vector>
  </TitlesOfParts>
  <Company>Qliktech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QlikView Connector?</dc:title>
  <dc:creator>Sulaiman Yousuf</dc:creator>
  <cp:lastModifiedBy>Sulaiman Yousuf</cp:lastModifiedBy>
  <cp:revision>1</cp:revision>
  <dcterms:created xsi:type="dcterms:W3CDTF">2014-04-28T09:59:35Z</dcterms:created>
  <dcterms:modified xsi:type="dcterms:W3CDTF">2014-04-28T10:00:00Z</dcterms:modified>
</cp:coreProperties>
</file>